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2" r:id="rId7"/>
    <p:sldId id="279" r:id="rId8"/>
    <p:sldId id="270" r:id="rId9"/>
    <p:sldId id="280" r:id="rId10"/>
    <p:sldId id="263" r:id="rId11"/>
    <p:sldId id="281" r:id="rId12"/>
    <p:sldId id="269" r:id="rId13"/>
    <p:sldId id="265" r:id="rId14"/>
    <p:sldId id="266" r:id="rId15"/>
    <p:sldId id="267" r:id="rId16"/>
    <p:sldId id="261" r:id="rId17"/>
    <p:sldId id="278" r:id="rId18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89" autoAdjust="0"/>
    <p:restoredTop sz="94660"/>
  </p:normalViewPr>
  <p:slideViewPr>
    <p:cSldViewPr snapToGrid="0" showGuides="1">
      <p:cViewPr varScale="1">
        <p:scale>
          <a:sx n="93" d="100"/>
          <a:sy n="93" d="100"/>
        </p:scale>
        <p:origin x="91" y="13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濵邉 昂平" userId="6efd2624-e5a1-4d94-83af-e0f56003aced" providerId="ADAL" clId="{9F607155-5424-4B05-A951-931DE839C614}"/>
    <pc:docChg chg="custSel modSld">
      <pc:chgData name="濵邉 昂平" userId="6efd2624-e5a1-4d94-83af-e0f56003aced" providerId="ADAL" clId="{9F607155-5424-4B05-A951-931DE839C614}" dt="2020-12-18T08:11:46.820" v="14" actId="20577"/>
      <pc:docMkLst>
        <pc:docMk/>
      </pc:docMkLst>
      <pc:sldChg chg="addSp delSp modSp mod">
        <pc:chgData name="濵邉 昂平" userId="6efd2624-e5a1-4d94-83af-e0f56003aced" providerId="ADAL" clId="{9F607155-5424-4B05-A951-931DE839C614}" dt="2020-12-18T06:58:30.338" v="13" actId="14100"/>
        <pc:sldMkLst>
          <pc:docMk/>
          <pc:sldMk cId="1937137156" sldId="261"/>
        </pc:sldMkLst>
        <pc:spChg chg="del">
          <ac:chgData name="濵邉 昂平" userId="6efd2624-e5a1-4d94-83af-e0f56003aced" providerId="ADAL" clId="{9F607155-5424-4B05-A951-931DE839C614}" dt="2020-12-18T06:56:04.842" v="0" actId="478"/>
          <ac:spMkLst>
            <pc:docMk/>
            <pc:sldMk cId="1937137156" sldId="261"/>
            <ac:spMk id="11" creationId="{EFBF0A47-89BB-4F27-8760-1BDED6E8EE1F}"/>
          </ac:spMkLst>
        </pc:spChg>
        <pc:spChg chg="ord">
          <ac:chgData name="濵邉 昂平" userId="6efd2624-e5a1-4d94-83af-e0f56003aced" providerId="ADAL" clId="{9F607155-5424-4B05-A951-931DE839C614}" dt="2020-12-18T06:58:11.263" v="9" actId="166"/>
          <ac:spMkLst>
            <pc:docMk/>
            <pc:sldMk cId="1937137156" sldId="261"/>
            <ac:spMk id="12" creationId="{13CB6503-FDD9-4235-9F90-638A6A7FA15A}"/>
          </ac:spMkLst>
        </pc:spChg>
        <pc:picChg chg="add mod modCrop">
          <ac:chgData name="濵邉 昂平" userId="6efd2624-e5a1-4d94-83af-e0f56003aced" providerId="ADAL" clId="{9F607155-5424-4B05-A951-931DE839C614}" dt="2020-12-18T06:58:30.338" v="13" actId="14100"/>
          <ac:picMkLst>
            <pc:docMk/>
            <pc:sldMk cId="1937137156" sldId="261"/>
            <ac:picMk id="10" creationId="{C9BB42CA-083F-4E26-8A22-A6D024454C90}"/>
          </ac:picMkLst>
        </pc:picChg>
      </pc:sldChg>
      <pc:sldChg chg="modSp mod">
        <pc:chgData name="濵邉 昂平" userId="6efd2624-e5a1-4d94-83af-e0f56003aced" providerId="ADAL" clId="{9F607155-5424-4B05-A951-931DE839C614}" dt="2020-12-18T08:11:46.820" v="14" actId="20577"/>
        <pc:sldMkLst>
          <pc:docMk/>
          <pc:sldMk cId="143710863" sldId="278"/>
        </pc:sldMkLst>
        <pc:spChg chg="mod">
          <ac:chgData name="濵邉 昂平" userId="6efd2624-e5a1-4d94-83af-e0f56003aced" providerId="ADAL" clId="{9F607155-5424-4B05-A951-931DE839C614}" dt="2020-12-18T08:11:46.820" v="14" actId="20577"/>
          <ac:spMkLst>
            <pc:docMk/>
            <pc:sldMk cId="143710863" sldId="278"/>
            <ac:spMk id="3" creationId="{59CFAB45-D113-4DC2-934E-429A6DA406C6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2AB0C4-EAB0-402D-95EA-3AE33B494E6A}" type="datetimeFigureOut">
              <a:rPr kumimoji="1" lang="ja-JP" altLang="en-US" smtClean="0"/>
              <a:t>2020/12/21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6D3C3C-43D4-4E47-B25A-877258A958D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087518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D2D3B74-7018-4883-B6B5-3419F0FE61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4821" y="1122362"/>
            <a:ext cx="10058399" cy="2888163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7903F76A-D689-4543-B8CA-20FD46CC3D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24462" y="4173538"/>
            <a:ext cx="8129337" cy="1655762"/>
          </a:xfrm>
        </p:spPr>
        <p:txBody>
          <a:bodyPr/>
          <a:lstStyle>
            <a:lvl1pPr marL="0" indent="0" algn="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 dirty="0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D0C4C0C-97B2-48D0-A0A0-292F1882E4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D3FA52C-C73D-49D9-8A6E-8C6809C398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81137" y="6492875"/>
            <a:ext cx="5129463" cy="365125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VPA-04(2020)</a:t>
            </a:r>
            <a:r>
              <a:rPr lang="ja-JP" altLang="en-US"/>
              <a:t>　</a:t>
            </a:r>
            <a:r>
              <a:rPr lang="en-US" altLang="ja-JP"/>
              <a:t>VPA</a:t>
            </a:r>
            <a:r>
              <a:rPr lang="ja-JP" altLang="en-US"/>
              <a:t>のモデル診断　概要編</a:t>
            </a:r>
            <a:endParaRPr kumimoji="1" lang="ja-JP" altLang="en-US" dirty="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5E10212-8316-460E-BA54-678F64503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F322B4-DF65-4574-B8F5-BE78497F5A3F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DCE897EA-D462-4631-97BB-C2C85FE505B7}"/>
              </a:ext>
            </a:extLst>
          </p:cNvPr>
          <p:cNvSpPr txBox="1"/>
          <p:nvPr userDrawn="1"/>
        </p:nvSpPr>
        <p:spPr>
          <a:xfrm>
            <a:off x="838200" y="531292"/>
            <a:ext cx="26075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3200" dirty="0">
                <a:latin typeface="Times New Roman" panose="02020603050405020304" pitchFamily="18" charset="0"/>
              </a:rPr>
              <a:t>VPA-04(2020)</a:t>
            </a:r>
            <a:endParaRPr kumimoji="1" lang="ja-JP" altLang="en-US" sz="3200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57675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F738604-BB06-4A70-8F4C-B6CB47B07A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71A2DBEA-07D4-4F0A-BC2A-C255FD7B57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0DEF3EA-4EB8-43DE-BBFB-B7EC873DD9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42D92842-9621-4CAD-8420-E58BB04A35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81137" y="6492875"/>
            <a:ext cx="5129463" cy="365125"/>
          </a:xfrm>
          <a:prstGeom prst="rect">
            <a:avLst/>
          </a:prstGeom>
        </p:spPr>
        <p:txBody>
          <a:bodyPr/>
          <a:lstStyle/>
          <a:p>
            <a:r>
              <a:rPr kumimoji="1" lang="en-US" altLang="ja-JP"/>
              <a:t>VPA-04(2020)</a:t>
            </a:r>
            <a:r>
              <a:rPr kumimoji="1" lang="ja-JP" altLang="en-US"/>
              <a:t>　</a:t>
            </a:r>
            <a:r>
              <a:rPr kumimoji="1" lang="en-US" altLang="ja-JP"/>
              <a:t>VPA</a:t>
            </a:r>
            <a:r>
              <a:rPr kumimoji="1" lang="ja-JP" altLang="en-US"/>
              <a:t>のモデル診断　概要編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0EF4DFF-217B-4324-8C6D-E4C51252E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F322B4-DF65-4574-B8F5-BE78497F5A3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168724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AFB9FA22-45C2-4ED1-8B26-1AB09489F7E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34783258-786C-4927-8E47-92E62676F8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ACCC491-5B29-42B9-9749-C4E9F913B8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A365DC4-39FA-45AC-8A0B-B7A10CD364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81137" y="6492875"/>
            <a:ext cx="5129463" cy="365125"/>
          </a:xfrm>
          <a:prstGeom prst="rect">
            <a:avLst/>
          </a:prstGeom>
        </p:spPr>
        <p:txBody>
          <a:bodyPr/>
          <a:lstStyle/>
          <a:p>
            <a:r>
              <a:rPr kumimoji="1" lang="en-US" altLang="ja-JP"/>
              <a:t>VPA-04(2020)</a:t>
            </a:r>
            <a:r>
              <a:rPr kumimoji="1" lang="ja-JP" altLang="en-US"/>
              <a:t>　</a:t>
            </a:r>
            <a:r>
              <a:rPr kumimoji="1" lang="en-US" altLang="ja-JP"/>
              <a:t>VPA</a:t>
            </a:r>
            <a:r>
              <a:rPr kumimoji="1" lang="ja-JP" altLang="en-US"/>
              <a:t>のモデル診断　概要編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BA92C2F-C4D5-4828-B130-C5A4799F0F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F322B4-DF65-4574-B8F5-BE78497F5A3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338381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BE92D9E-FCB6-4379-9B5A-2B72B7783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A7CDD97-7B41-4B5F-BC15-26B1A1D04B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8AD948F-9DCB-44AE-8CF0-553EC14C4A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600"/>
            </a:lvl1pPr>
          </a:lstStyle>
          <a:p>
            <a:endParaRPr lang="ja-JP" altLang="en-US" dirty="0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CBDA895-1023-4A33-8297-D94CE5F849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08713" y="6492875"/>
            <a:ext cx="5769032" cy="365125"/>
          </a:xfrm>
          <a:prstGeom prst="rect">
            <a:avLst/>
          </a:prstGeom>
        </p:spPr>
        <p:txBody>
          <a:bodyPr/>
          <a:lstStyle>
            <a:lvl1pPr algn="ctr">
              <a:defRPr sz="1800"/>
            </a:lvl1pPr>
          </a:lstStyle>
          <a:p>
            <a:r>
              <a:rPr lang="en-US" altLang="ja-JP" dirty="0"/>
              <a:t>VPA-04(2020)</a:t>
            </a:r>
            <a:r>
              <a:rPr lang="ja-JP" altLang="en-US" dirty="0"/>
              <a:t>　</a:t>
            </a:r>
            <a:r>
              <a:rPr lang="en-US" altLang="ja-JP" dirty="0"/>
              <a:t>VPA</a:t>
            </a:r>
            <a:r>
              <a:rPr lang="ja-JP" altLang="en-US" dirty="0"/>
              <a:t>のモデル診断　概要編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39F64F1F-BFDF-4CE0-9F78-133F53647AD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36283" y1="34503" x2="36283" y2="34503"/>
                        <a14:foregroundMark x1="13274" y1="60819" x2="13274" y2="60819"/>
                        <a14:backgroundMark x1="14159" y1="18129" x2="14159" y2="18129"/>
                        <a14:backgroundMark x1="96460" y1="88304" x2="96460" y2="88304"/>
                        <a14:backgroundMark x1="18584" y1="95906" x2="18584" y2="95906"/>
                        <a14:backgroundMark x1="82743" y1="5848" x2="82743" y2="5848"/>
                        <a14:backgroundMark x1="90708" y1="11696" x2="90708" y2="11696"/>
                        <a14:backgroundMark x1="97788" y1="30994" x2="97788" y2="30994"/>
                        <a14:backgroundMark x1="94690" y1="23977" x2="94690" y2="23977"/>
                        <a14:backgroundMark x1="86726" y1="18129" x2="86726" y2="18129"/>
                        <a14:backgroundMark x1="74779" y1="6433" x2="74779" y2="6433"/>
                        <a14:backgroundMark x1="35398" y1="10526" x2="35398" y2="1052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3110" y="6359236"/>
            <a:ext cx="659184" cy="498763"/>
          </a:xfrm>
          <a:prstGeom prst="rect">
            <a:avLst/>
          </a:prstGeom>
        </p:spPr>
      </p:pic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1B227E0-88E8-4492-A600-3E98374BA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76249"/>
            <a:ext cx="2743200" cy="365125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fld id="{A0F322B4-DF65-4574-B8F5-BE78497F5A3F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6835839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223EA36-B13E-4863-A634-F8E702F00E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B95F6574-61F5-4820-B944-667E78579C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F4C2B7C-72A0-495D-AD63-01BDFBC8D3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4D9E48C6-BC63-4819-B384-B6E40753AC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81137" y="6492875"/>
            <a:ext cx="5129463" cy="365125"/>
          </a:xfrm>
          <a:prstGeom prst="rect">
            <a:avLst/>
          </a:prstGeom>
        </p:spPr>
        <p:txBody>
          <a:bodyPr/>
          <a:lstStyle/>
          <a:p>
            <a:r>
              <a:rPr kumimoji="1" lang="en-US" altLang="ja-JP"/>
              <a:t>VPA-04(2020)</a:t>
            </a:r>
            <a:r>
              <a:rPr kumimoji="1" lang="ja-JP" altLang="en-US"/>
              <a:t>　</a:t>
            </a:r>
            <a:r>
              <a:rPr kumimoji="1" lang="en-US" altLang="ja-JP"/>
              <a:t>VPA</a:t>
            </a:r>
            <a:r>
              <a:rPr kumimoji="1" lang="ja-JP" altLang="en-US"/>
              <a:t>のモデル診断　概要編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536A35C-2A2A-438F-ABAB-BB10A35E05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F322B4-DF65-4574-B8F5-BE78497F5A3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084309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98D4D98-8917-40E4-9AE0-2D03EADED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BBE7CA0-F220-4A7F-A1BC-77DF0954D2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9ED5343B-FA71-4459-934F-E0AB8241DC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9C451495-645C-4A8C-B345-A7EB151EE6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C409FEAD-67FA-4B80-AFA2-B57D521016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81137" y="6492875"/>
            <a:ext cx="5129463" cy="365125"/>
          </a:xfrm>
          <a:prstGeom prst="rect">
            <a:avLst/>
          </a:prstGeom>
        </p:spPr>
        <p:txBody>
          <a:bodyPr/>
          <a:lstStyle/>
          <a:p>
            <a:r>
              <a:rPr kumimoji="1" lang="en-US" altLang="ja-JP"/>
              <a:t>VPA-04(2020)</a:t>
            </a:r>
            <a:r>
              <a:rPr kumimoji="1" lang="ja-JP" altLang="en-US"/>
              <a:t>　</a:t>
            </a:r>
            <a:r>
              <a:rPr kumimoji="1" lang="en-US" altLang="ja-JP"/>
              <a:t>VPA</a:t>
            </a:r>
            <a:r>
              <a:rPr kumimoji="1" lang="ja-JP" altLang="en-US"/>
              <a:t>のモデル診断　概要編</a:t>
            </a:r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FB7B96C5-C2CD-42A3-A300-069F7B4C93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F322B4-DF65-4574-B8F5-BE78497F5A3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468911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CDC4826-CC80-49C6-A2BE-E5F40948B1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EDCFCBBC-135F-40B9-980D-B9F0A68234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6F36B747-539C-4B5C-B182-080D10757C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86482F66-F29C-4917-BA12-CCE674347B1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6F9ADD55-5AB2-4F99-9186-7E1449A9702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658B2460-2520-4A0B-9AEC-EB6AE6E166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64E4788A-E9F4-41B5-B7CE-C7334B5146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81137" y="6492875"/>
            <a:ext cx="5129463" cy="365125"/>
          </a:xfrm>
          <a:prstGeom prst="rect">
            <a:avLst/>
          </a:prstGeom>
        </p:spPr>
        <p:txBody>
          <a:bodyPr/>
          <a:lstStyle/>
          <a:p>
            <a:r>
              <a:rPr kumimoji="1" lang="en-US" altLang="ja-JP"/>
              <a:t>VPA-04(2020)</a:t>
            </a:r>
            <a:r>
              <a:rPr kumimoji="1" lang="ja-JP" altLang="en-US"/>
              <a:t>　</a:t>
            </a:r>
            <a:r>
              <a:rPr kumimoji="1" lang="en-US" altLang="ja-JP"/>
              <a:t>VPA</a:t>
            </a:r>
            <a:r>
              <a:rPr kumimoji="1" lang="ja-JP" altLang="en-US"/>
              <a:t>のモデル診断　概要編</a:t>
            </a:r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EE942F74-1E53-47EA-BAA3-672B98CA32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F322B4-DF65-4574-B8F5-BE78497F5A3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642786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462E082-006D-47D8-8B69-56D97D86CE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260E2616-8CF6-4FC8-826A-2CA95D8208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13426972-526A-4143-BDD7-E0DDBAAEBD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81137" y="6492875"/>
            <a:ext cx="5129463" cy="365125"/>
          </a:xfrm>
          <a:prstGeom prst="rect">
            <a:avLst/>
          </a:prstGeom>
        </p:spPr>
        <p:txBody>
          <a:bodyPr/>
          <a:lstStyle/>
          <a:p>
            <a:r>
              <a:rPr kumimoji="1" lang="en-US" altLang="ja-JP"/>
              <a:t>VPA-04(2020)</a:t>
            </a:r>
            <a:r>
              <a:rPr kumimoji="1" lang="ja-JP" altLang="en-US"/>
              <a:t>　</a:t>
            </a:r>
            <a:r>
              <a:rPr kumimoji="1" lang="en-US" altLang="ja-JP"/>
              <a:t>VPA</a:t>
            </a:r>
            <a:r>
              <a:rPr kumimoji="1" lang="ja-JP" altLang="en-US"/>
              <a:t>のモデル診断　概要編</a:t>
            </a:r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D2ED42DD-2487-472D-8A2D-2FD1D8DD00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F322B4-DF65-4574-B8F5-BE78497F5A3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872725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AC9A4898-BBE4-4339-9CE7-A1B68B6F43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85D82E17-38F8-42D0-8D9E-3803999967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81137" y="6492875"/>
            <a:ext cx="5129463" cy="365125"/>
          </a:xfrm>
          <a:prstGeom prst="rect">
            <a:avLst/>
          </a:prstGeom>
        </p:spPr>
        <p:txBody>
          <a:bodyPr/>
          <a:lstStyle/>
          <a:p>
            <a:r>
              <a:rPr kumimoji="1" lang="en-US" altLang="ja-JP"/>
              <a:t>VPA-04(2020)</a:t>
            </a:r>
            <a:r>
              <a:rPr kumimoji="1" lang="ja-JP" altLang="en-US"/>
              <a:t>　</a:t>
            </a:r>
            <a:r>
              <a:rPr kumimoji="1" lang="en-US" altLang="ja-JP"/>
              <a:t>VPA</a:t>
            </a:r>
            <a:r>
              <a:rPr kumimoji="1" lang="ja-JP" altLang="en-US"/>
              <a:t>のモデル診断　概要編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48603899-D483-44DD-9BFA-6B797C073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F322B4-DF65-4574-B8F5-BE78497F5A3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350915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4B8F566-7665-414F-8575-651CD6E1BA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71CEF03-27C9-4725-80CE-26FCEE2115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4813E581-2622-4E27-899C-C357CC485F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17C4A344-5A17-4159-8219-0D922EF8F2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08C7220A-C09C-48CF-A2A9-B0F7E19543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81137" y="6492875"/>
            <a:ext cx="5129463" cy="365125"/>
          </a:xfrm>
          <a:prstGeom prst="rect">
            <a:avLst/>
          </a:prstGeom>
        </p:spPr>
        <p:txBody>
          <a:bodyPr/>
          <a:lstStyle/>
          <a:p>
            <a:r>
              <a:rPr kumimoji="1" lang="en-US" altLang="ja-JP"/>
              <a:t>VPA-04(2020)</a:t>
            </a:r>
            <a:r>
              <a:rPr kumimoji="1" lang="ja-JP" altLang="en-US"/>
              <a:t>　</a:t>
            </a:r>
            <a:r>
              <a:rPr kumimoji="1" lang="en-US" altLang="ja-JP"/>
              <a:t>VPA</a:t>
            </a:r>
            <a:r>
              <a:rPr kumimoji="1" lang="ja-JP" altLang="en-US"/>
              <a:t>のモデル診断　概要編</a:t>
            </a:r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7F76B1BA-EA65-4EB1-85DA-4FF6A90F08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F322B4-DF65-4574-B8F5-BE78497F5A3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037056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9892BE0-204C-4685-BB13-A86DBF2C9C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6288ED5C-2E6A-4279-AECD-55E91809343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BAA76F3D-07C7-448B-A663-3DF08C9A02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B21D7184-AE36-4412-8370-DC6B737D91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7C153591-24FA-4B31-AE6C-DC51CB7CDF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81137" y="6492875"/>
            <a:ext cx="5129463" cy="365125"/>
          </a:xfrm>
          <a:prstGeom prst="rect">
            <a:avLst/>
          </a:prstGeom>
        </p:spPr>
        <p:txBody>
          <a:bodyPr/>
          <a:lstStyle/>
          <a:p>
            <a:r>
              <a:rPr kumimoji="1" lang="en-US" altLang="ja-JP"/>
              <a:t>VPA-04(2020)</a:t>
            </a:r>
            <a:r>
              <a:rPr kumimoji="1" lang="ja-JP" altLang="en-US"/>
              <a:t>　</a:t>
            </a:r>
            <a:r>
              <a:rPr kumimoji="1" lang="en-US" altLang="ja-JP"/>
              <a:t>VPA</a:t>
            </a:r>
            <a:r>
              <a:rPr kumimoji="1" lang="ja-JP" altLang="en-US"/>
              <a:t>のモデル診断　概要編</a:t>
            </a:r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8023F2CF-E6F4-4F30-884C-0553A8A7C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F322B4-DF65-4574-B8F5-BE78497F5A3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18814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5E2846AF-03A0-43DE-9A4B-D88F2D3D7DF2}"/>
              </a:ext>
            </a:extLst>
          </p:cNvPr>
          <p:cNvSpPr/>
          <p:nvPr userDrawn="1"/>
        </p:nvSpPr>
        <p:spPr>
          <a:xfrm>
            <a:off x="0" y="6492875"/>
            <a:ext cx="12192000" cy="36512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1F2A9B4A-FB3F-4256-92D4-657A7AB3D054}"/>
              </a:ext>
            </a:extLst>
          </p:cNvPr>
          <p:cNvSpPr/>
          <p:nvPr userDrawn="1"/>
        </p:nvSpPr>
        <p:spPr>
          <a:xfrm>
            <a:off x="0" y="0"/>
            <a:ext cx="12192000" cy="36512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8C0EF19C-4ABD-436D-A8AC-52229B8FB2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FEF2DD9C-9255-438C-A330-1ACF6DB10D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4"/>
            <a:ext cx="10515600" cy="45336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8F3E931-309F-485A-A38B-2486B998D3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 baseline="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</a:lstStyle>
          <a:p>
            <a:endParaRPr lang="ja-JP" altLang="en-US" dirty="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6B44E5A-6BCC-4BC0-A60D-DBB1239F39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 baseline="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</a:lstStyle>
          <a:p>
            <a:fld id="{A0F322B4-DF65-4574-B8F5-BE78497F5A3F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10" name="フッター プレースホルダー 4">
            <a:extLst>
              <a:ext uri="{FF2B5EF4-FFF2-40B4-BE49-F238E27FC236}">
                <a16:creationId xmlns:a16="http://schemas.microsoft.com/office/drawing/2014/main" id="{F7447C5D-AFC7-4932-9092-0E46D8C285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08713" y="6492875"/>
            <a:ext cx="5769032" cy="365125"/>
          </a:xfrm>
          <a:prstGeom prst="rect">
            <a:avLst/>
          </a:prstGeom>
        </p:spPr>
        <p:txBody>
          <a:bodyPr/>
          <a:lstStyle>
            <a:lvl1pPr algn="ctr">
              <a:defRPr sz="1800"/>
            </a:lvl1pPr>
          </a:lstStyle>
          <a:p>
            <a:r>
              <a:rPr lang="en-US" altLang="ja-JP" dirty="0"/>
              <a:t>VPA-04(2020)</a:t>
            </a:r>
            <a:r>
              <a:rPr lang="ja-JP" altLang="en-US" dirty="0"/>
              <a:t>　</a:t>
            </a:r>
            <a:r>
              <a:rPr lang="en-US" altLang="ja-JP" dirty="0"/>
              <a:t>VPA</a:t>
            </a:r>
            <a:r>
              <a:rPr lang="ja-JP" altLang="en-US" dirty="0"/>
              <a:t>のモデル診断　概要編</a:t>
            </a:r>
          </a:p>
        </p:txBody>
      </p:sp>
    </p:spTree>
    <p:extLst>
      <p:ext uri="{BB962C8B-B14F-4D97-AF65-F5344CB8AC3E}">
        <p14:creationId xmlns:p14="http://schemas.microsoft.com/office/powerpoint/2010/main" val="10549635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 baseline="0">
          <a:solidFill>
            <a:schemeClr val="tx1"/>
          </a:solidFill>
          <a:latin typeface="ＭＳ ゴシック" panose="020B0609070205080204" pitchFamily="49" charset="-128"/>
          <a:ea typeface="ＭＳ ゴシック" panose="020B0609070205080204" pitchFamily="49" charset="-128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 baseline="0">
          <a:solidFill>
            <a:schemeClr val="tx1"/>
          </a:solidFill>
          <a:latin typeface="Times New Roman" panose="02020603050405020304" pitchFamily="18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 baseline="0">
          <a:solidFill>
            <a:schemeClr val="tx1"/>
          </a:solidFill>
          <a:latin typeface="Times New Roman" panose="0202060305040502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 baseline="0">
          <a:solidFill>
            <a:schemeClr val="tx1"/>
          </a:solidFill>
          <a:latin typeface="Times New Roman" panose="0202060305040502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 baseline="0">
          <a:solidFill>
            <a:schemeClr val="tx1"/>
          </a:solidFill>
          <a:latin typeface="Times New Roman" panose="0202060305040502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 baseline="0">
          <a:solidFill>
            <a:schemeClr val="tx1"/>
          </a:solidFill>
          <a:latin typeface="Times New Roman" panose="0202060305040502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四角形: 角を丸くする 7">
            <a:extLst>
              <a:ext uri="{FF2B5EF4-FFF2-40B4-BE49-F238E27FC236}">
                <a16:creationId xmlns:a16="http://schemas.microsoft.com/office/drawing/2014/main" id="{5320CEF9-3E79-4DBD-BBB5-5FC25C49A80B}"/>
              </a:ext>
            </a:extLst>
          </p:cNvPr>
          <p:cNvSpPr/>
          <p:nvPr/>
        </p:nvSpPr>
        <p:spPr>
          <a:xfrm>
            <a:off x="1058780" y="1403682"/>
            <a:ext cx="10074440" cy="3036513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5CA49F15-38C9-418B-A400-2B5B3A5175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4821" y="1463797"/>
            <a:ext cx="10058399" cy="2210279"/>
          </a:xfrm>
        </p:spPr>
        <p:txBody>
          <a:bodyPr>
            <a:normAutofit/>
          </a:bodyPr>
          <a:lstStyle/>
          <a:p>
            <a:r>
              <a:rPr kumimoji="1" lang="en-US" altLang="ja-JP" dirty="0"/>
              <a:t>VPA</a:t>
            </a:r>
            <a:r>
              <a:rPr kumimoji="1" lang="ja-JP" altLang="en-US" dirty="0"/>
              <a:t>のモデル診断　概要編</a:t>
            </a:r>
            <a:br>
              <a:rPr lang="en-US" altLang="ja-JP" dirty="0"/>
            </a:br>
            <a:endParaRPr kumimoji="1" lang="ja-JP" altLang="en-US" dirty="0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36C629C2-FF70-4A6A-BA33-55EE35DB5E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22109" y="5478375"/>
            <a:ext cx="6511111" cy="998501"/>
          </a:xfrm>
        </p:spPr>
        <p:txBody>
          <a:bodyPr>
            <a:normAutofit/>
          </a:bodyPr>
          <a:lstStyle/>
          <a:p>
            <a:r>
              <a:rPr lang="ja-JP" altLang="en-US" dirty="0"/>
              <a:t>動画作成者　漁業情報解析部 濵邉昂平</a:t>
            </a:r>
            <a:endParaRPr lang="en-US" altLang="ja-JP" dirty="0"/>
          </a:p>
          <a:p>
            <a:r>
              <a:rPr kumimoji="1" lang="en-US" altLang="ja-JP" dirty="0"/>
              <a:t>(hamabek@affrc.go.jp)</a:t>
            </a:r>
            <a:endParaRPr kumimoji="1" lang="ja-JP" altLang="en-US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CBD2983C-1075-400D-8233-82F9C08B7EF0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30032" y="4392077"/>
            <a:ext cx="1503188" cy="1002125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2F33FCA4-3CFB-4334-A5CB-B5F371390668}"/>
              </a:ext>
            </a:extLst>
          </p:cNvPr>
          <p:cNvSpPr txBox="1"/>
          <p:nvPr/>
        </p:nvSpPr>
        <p:spPr>
          <a:xfrm>
            <a:off x="2069245" y="2954261"/>
            <a:ext cx="531427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ja-JP" altLang="en-US" sz="4000" b="1" dirty="0"/>
              <a:t>・モデル診断について</a:t>
            </a:r>
            <a:br>
              <a:rPr lang="en-US" altLang="ja-JP" sz="4000" b="1" dirty="0"/>
            </a:br>
            <a:r>
              <a:rPr lang="ja-JP" altLang="en-US" sz="4000" b="1" dirty="0"/>
              <a:t>・モデル診断の種類</a:t>
            </a:r>
            <a:endParaRPr kumimoji="1" lang="ja-JP" altLang="en-US" sz="4000" b="1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14220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9C9F452A-3ECA-4C7E-B735-9845C5CE5DB1}"/>
              </a:ext>
            </a:extLst>
          </p:cNvPr>
          <p:cNvSpPr/>
          <p:nvPr/>
        </p:nvSpPr>
        <p:spPr>
          <a:xfrm>
            <a:off x="838200" y="3248526"/>
            <a:ext cx="5174808" cy="214162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27A1391A-3776-4BB8-B34F-E2D27EA4AA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1616" y="2558716"/>
            <a:ext cx="5262183" cy="3758702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1993A0AA-5D64-493A-9493-E5E2169AD4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モデル診断の種類②</a:t>
            </a:r>
            <a:br>
              <a:rPr kumimoji="1" lang="en-US" altLang="ja-JP" dirty="0"/>
            </a:br>
            <a:r>
              <a:rPr lang="ja-JP" altLang="en-US" dirty="0"/>
              <a:t>－レトロスペクティブ解析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35065B1-6943-4214-949F-95FC884E03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最近年からデータを</a:t>
            </a:r>
            <a:r>
              <a:rPr kumimoji="1" lang="en-US" altLang="ja-JP" dirty="0"/>
              <a:t>1</a:t>
            </a:r>
            <a:r>
              <a:rPr kumimoji="1" lang="ja-JP" altLang="en-US" dirty="0"/>
              <a:t>年ずつ抜いて解析</a:t>
            </a:r>
            <a:endParaRPr kumimoji="1" lang="en-US" altLang="ja-JP" dirty="0"/>
          </a:p>
          <a:p>
            <a:endParaRPr lang="en-US" altLang="ja-JP" dirty="0"/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r>
              <a:rPr lang="ja-JP" altLang="en-US" dirty="0"/>
              <a:t>レトロスペクティブパターン</a:t>
            </a:r>
            <a:r>
              <a:rPr lang="ja-JP" altLang="en-US" b="1" dirty="0">
                <a:solidFill>
                  <a:srgbClr val="0070C0"/>
                </a:solidFill>
              </a:rPr>
              <a:t>大</a:t>
            </a:r>
            <a:endParaRPr lang="en-US" altLang="ja-JP" b="1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kumimoji="1" lang="ja-JP" altLang="en-US" dirty="0"/>
              <a:t> ⇒推定値に</a:t>
            </a:r>
            <a:r>
              <a:rPr kumimoji="1" lang="ja-JP" altLang="en-US" b="1" dirty="0">
                <a:solidFill>
                  <a:srgbClr val="0070C0"/>
                </a:solidFill>
              </a:rPr>
              <a:t>バイアス</a:t>
            </a:r>
            <a:r>
              <a:rPr kumimoji="1" lang="ja-JP" altLang="en-US" dirty="0"/>
              <a:t>がある</a:t>
            </a:r>
            <a:endParaRPr kumimoji="1" lang="en-US" altLang="ja-JP" dirty="0"/>
          </a:p>
          <a:p>
            <a:pPr marL="0" indent="0">
              <a:buNone/>
            </a:pPr>
            <a:r>
              <a:rPr lang="ja-JP" altLang="en-US" dirty="0"/>
              <a:t>  ⇒推定値の</a:t>
            </a:r>
            <a:r>
              <a:rPr lang="ja-JP" altLang="en-US" b="1" dirty="0">
                <a:solidFill>
                  <a:srgbClr val="0070C0"/>
                </a:solidFill>
              </a:rPr>
              <a:t>修正の度合が大</a:t>
            </a:r>
            <a:endParaRPr lang="en-US" altLang="ja-JP" b="1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ja-JP" altLang="en-US" dirty="0"/>
              <a:t>   ⇒</a:t>
            </a:r>
            <a:r>
              <a:rPr lang="ja-JP" altLang="en-US" b="1" dirty="0">
                <a:solidFill>
                  <a:srgbClr val="0070C0"/>
                </a:solidFill>
              </a:rPr>
              <a:t>予測精度が低い</a:t>
            </a:r>
            <a:endParaRPr kumimoji="1" lang="ja-JP" altLang="en-US" b="1" dirty="0">
              <a:solidFill>
                <a:srgbClr val="0070C0"/>
              </a:solidFill>
            </a:endParaRPr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C6A3C59-20D2-44DC-A232-314DF63AF4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/>
              <a:t>VPA-04(2020)</a:t>
            </a:r>
            <a:r>
              <a:rPr lang="ja-JP" altLang="en-US"/>
              <a:t>　</a:t>
            </a:r>
            <a:r>
              <a:rPr lang="en-US" altLang="ja-JP"/>
              <a:t>VPA</a:t>
            </a:r>
            <a:r>
              <a:rPr lang="ja-JP" altLang="en-US"/>
              <a:t>のモデル診断　概要編</a:t>
            </a:r>
            <a:endParaRPr lang="ja-JP" altLang="en-US" sz="1400" dirty="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20C567C-22A7-4AE4-AA15-98A6B5844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F322B4-DF65-4574-B8F5-BE78497F5A3F}" type="slidenum">
              <a:rPr lang="ja-JP" altLang="en-US" smtClean="0"/>
              <a:pPr/>
              <a:t>10</a:t>
            </a:fld>
            <a:endParaRPr lang="ja-JP" altLang="en-US" sz="1400" dirty="0"/>
          </a:p>
        </p:txBody>
      </p:sp>
      <p:sp>
        <p:nvSpPr>
          <p:cNvPr id="7" name="四角形: 角を丸くする 6">
            <a:extLst>
              <a:ext uri="{FF2B5EF4-FFF2-40B4-BE49-F238E27FC236}">
                <a16:creationId xmlns:a16="http://schemas.microsoft.com/office/drawing/2014/main" id="{21DC64F2-80C5-44FC-BABB-3E46F834085C}"/>
              </a:ext>
            </a:extLst>
          </p:cNvPr>
          <p:cNvSpPr/>
          <p:nvPr/>
        </p:nvSpPr>
        <p:spPr>
          <a:xfrm>
            <a:off x="8061820" y="498764"/>
            <a:ext cx="3291980" cy="1119538"/>
          </a:xfrm>
          <a:prstGeom prst="roundRect">
            <a:avLst>
              <a:gd name="adj" fmla="val 21163"/>
            </a:avLst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3200" dirty="0">
                <a:solidFill>
                  <a:schemeClr val="bg1"/>
                </a:solidFill>
              </a:rPr>
              <a:t>予測性能の確認</a:t>
            </a:r>
            <a:endParaRPr kumimoji="1" lang="en-US" altLang="ja-JP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18720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993A0AA-5D64-493A-9493-E5E2169AD4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モデル診断の種類③</a:t>
            </a:r>
            <a:br>
              <a:rPr kumimoji="1" lang="en-US" altLang="ja-JP" dirty="0"/>
            </a:br>
            <a:r>
              <a:rPr lang="ja-JP" altLang="en-US" dirty="0"/>
              <a:t>－ジッター解析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35065B1-6943-4214-949F-95FC884E03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解析結果が収束していない場合がある</a:t>
            </a:r>
            <a:endParaRPr kumimoji="1" lang="en-US" altLang="ja-JP" dirty="0"/>
          </a:p>
          <a:p>
            <a:pPr marL="0" indent="0">
              <a:buNone/>
            </a:pPr>
            <a:r>
              <a:rPr lang="ja-JP" altLang="en-US" dirty="0"/>
              <a:t>　①初期値を変える</a:t>
            </a:r>
            <a:endParaRPr kumimoji="1" lang="ja-JP" altLang="en-US" dirty="0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C6A3C59-20D2-44DC-A232-314DF63AF4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/>
              <a:t>VPA-04(2020)</a:t>
            </a:r>
            <a:r>
              <a:rPr lang="ja-JP" altLang="en-US"/>
              <a:t>　</a:t>
            </a:r>
            <a:r>
              <a:rPr lang="en-US" altLang="ja-JP"/>
              <a:t>VPA</a:t>
            </a:r>
            <a:r>
              <a:rPr lang="ja-JP" altLang="en-US"/>
              <a:t>のモデル診断　概要編</a:t>
            </a:r>
            <a:endParaRPr lang="ja-JP" altLang="en-US" sz="1400" dirty="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20C567C-22A7-4AE4-AA15-98A6B5844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F322B4-DF65-4574-B8F5-BE78497F5A3F}" type="slidenum">
              <a:rPr lang="ja-JP" altLang="en-US" smtClean="0"/>
              <a:pPr/>
              <a:t>11</a:t>
            </a:fld>
            <a:endParaRPr lang="ja-JP" altLang="en-US" sz="1400" dirty="0"/>
          </a:p>
        </p:txBody>
      </p:sp>
      <p:sp>
        <p:nvSpPr>
          <p:cNvPr id="7" name="四角形: 角を丸くする 6">
            <a:extLst>
              <a:ext uri="{FF2B5EF4-FFF2-40B4-BE49-F238E27FC236}">
                <a16:creationId xmlns:a16="http://schemas.microsoft.com/office/drawing/2014/main" id="{C3562AE1-A6B4-4EAC-8433-01B3792F237F}"/>
              </a:ext>
            </a:extLst>
          </p:cNvPr>
          <p:cNvSpPr/>
          <p:nvPr/>
        </p:nvSpPr>
        <p:spPr>
          <a:xfrm>
            <a:off x="8028264" y="498764"/>
            <a:ext cx="3325536" cy="1119538"/>
          </a:xfrm>
          <a:prstGeom prst="roundRect">
            <a:avLst>
              <a:gd name="adj" fmla="val 21163"/>
            </a:avLst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3200" dirty="0">
                <a:solidFill>
                  <a:schemeClr val="bg1"/>
                </a:solidFill>
              </a:rPr>
              <a:t>パラメータの</a:t>
            </a:r>
            <a:endParaRPr lang="en-US" altLang="ja-JP" sz="3200" dirty="0">
              <a:solidFill>
                <a:schemeClr val="bg1"/>
              </a:solidFill>
            </a:endParaRPr>
          </a:p>
          <a:p>
            <a:pPr algn="ctr"/>
            <a:r>
              <a:rPr lang="ja-JP" altLang="en-US" sz="3200" dirty="0">
                <a:solidFill>
                  <a:schemeClr val="bg1"/>
                </a:solidFill>
              </a:rPr>
              <a:t>収束の確認</a:t>
            </a:r>
            <a:endParaRPr kumimoji="1" lang="en-US" altLang="ja-JP" sz="3200" dirty="0">
              <a:solidFill>
                <a:schemeClr val="bg1"/>
              </a:solidFill>
            </a:endParaRPr>
          </a:p>
        </p:txBody>
      </p:sp>
      <p:grpSp>
        <p:nvGrpSpPr>
          <p:cNvPr id="35" name="グループ化 34">
            <a:extLst>
              <a:ext uri="{FF2B5EF4-FFF2-40B4-BE49-F238E27FC236}">
                <a16:creationId xmlns:a16="http://schemas.microsoft.com/office/drawing/2014/main" id="{0D36164C-395E-483E-84DD-DA1E7DD65E46}"/>
              </a:ext>
            </a:extLst>
          </p:cNvPr>
          <p:cNvGrpSpPr/>
          <p:nvPr/>
        </p:nvGrpSpPr>
        <p:grpSpPr>
          <a:xfrm>
            <a:off x="3581400" y="2813136"/>
            <a:ext cx="5839867" cy="3546100"/>
            <a:chOff x="3397310" y="2866890"/>
            <a:chExt cx="5839867" cy="3546100"/>
          </a:xfrm>
        </p:grpSpPr>
        <p:grpSp>
          <p:nvGrpSpPr>
            <p:cNvPr id="34" name="グループ化 33">
              <a:extLst>
                <a:ext uri="{FF2B5EF4-FFF2-40B4-BE49-F238E27FC236}">
                  <a16:creationId xmlns:a16="http://schemas.microsoft.com/office/drawing/2014/main" id="{C17BA473-8453-4458-B94F-ACCFC3F6D449}"/>
                </a:ext>
              </a:extLst>
            </p:cNvPr>
            <p:cNvGrpSpPr/>
            <p:nvPr/>
          </p:nvGrpSpPr>
          <p:grpSpPr>
            <a:xfrm>
              <a:off x="3397310" y="2866890"/>
              <a:ext cx="5839867" cy="3373517"/>
              <a:chOff x="3397310" y="2866890"/>
              <a:chExt cx="5839867" cy="3373517"/>
            </a:xfrm>
          </p:grpSpPr>
          <p:cxnSp>
            <p:nvCxnSpPr>
              <p:cNvPr id="9" name="直線矢印コネクタ 8">
                <a:extLst>
                  <a:ext uri="{FF2B5EF4-FFF2-40B4-BE49-F238E27FC236}">
                    <a16:creationId xmlns:a16="http://schemas.microsoft.com/office/drawing/2014/main" id="{5B26B16A-CAC6-4CD6-B777-8BACC7CCEF9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814197" y="3356936"/>
                <a:ext cx="0" cy="2734811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直線矢印コネクタ 12">
                <a:extLst>
                  <a:ext uri="{FF2B5EF4-FFF2-40B4-BE49-F238E27FC236}">
                    <a16:creationId xmlns:a16="http://schemas.microsoft.com/office/drawing/2014/main" id="{FC3F12BB-0296-422A-9191-768E6F6BECD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80641" y="6091747"/>
                <a:ext cx="4723002" cy="0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テキスト ボックス 16">
                <a:extLst>
                  <a:ext uri="{FF2B5EF4-FFF2-40B4-BE49-F238E27FC236}">
                    <a16:creationId xmlns:a16="http://schemas.microsoft.com/office/drawing/2014/main" id="{C50A895A-3055-4D77-AE2B-5D944FB67A97}"/>
                  </a:ext>
                </a:extLst>
              </p:cNvPr>
              <p:cNvSpPr txBox="1"/>
              <p:nvPr/>
            </p:nvSpPr>
            <p:spPr>
              <a:xfrm rot="16200000">
                <a:off x="2735590" y="4368895"/>
                <a:ext cx="172354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kumimoji="1" lang="ja-JP" altLang="en-US" sz="2000" dirty="0">
                    <a:latin typeface="Times New Roman" panose="02020603050405020304" pitchFamily="18" charset="0"/>
                  </a:rPr>
                  <a:t>負の対数尤度</a:t>
                </a:r>
              </a:p>
            </p:txBody>
          </p:sp>
          <p:sp>
            <p:nvSpPr>
              <p:cNvPr id="18" name="フリーフォーム: 図形 17">
                <a:extLst>
                  <a:ext uri="{FF2B5EF4-FFF2-40B4-BE49-F238E27FC236}">
                    <a16:creationId xmlns:a16="http://schemas.microsoft.com/office/drawing/2014/main" id="{DE2F2576-626A-429D-AFB2-A14E27719ECB}"/>
                  </a:ext>
                </a:extLst>
              </p:cNvPr>
              <p:cNvSpPr/>
              <p:nvPr/>
            </p:nvSpPr>
            <p:spPr>
              <a:xfrm>
                <a:off x="3847752" y="3521604"/>
                <a:ext cx="4496495" cy="2175148"/>
              </a:xfrm>
              <a:custGeom>
                <a:avLst/>
                <a:gdLst>
                  <a:gd name="connsiteX0" fmla="*/ 0 w 3951214"/>
                  <a:gd name="connsiteY0" fmla="*/ 125835 h 2175148"/>
                  <a:gd name="connsiteX1" fmla="*/ 855677 w 3951214"/>
                  <a:gd name="connsiteY1" fmla="*/ 931178 h 2175148"/>
                  <a:gd name="connsiteX2" fmla="*/ 2072080 w 3951214"/>
                  <a:gd name="connsiteY2" fmla="*/ 436228 h 2175148"/>
                  <a:gd name="connsiteX3" fmla="*/ 2894201 w 3951214"/>
                  <a:gd name="connsiteY3" fmla="*/ 2172749 h 2175148"/>
                  <a:gd name="connsiteX4" fmla="*/ 3951214 w 3951214"/>
                  <a:gd name="connsiteY4" fmla="*/ 0 h 21751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951214" h="2175148">
                    <a:moveTo>
                      <a:pt x="0" y="125835"/>
                    </a:moveTo>
                    <a:cubicBezTo>
                      <a:pt x="255165" y="502640"/>
                      <a:pt x="510330" y="879446"/>
                      <a:pt x="855677" y="931178"/>
                    </a:cubicBezTo>
                    <a:cubicBezTo>
                      <a:pt x="1201024" y="982910"/>
                      <a:pt x="1732326" y="229300"/>
                      <a:pt x="2072080" y="436228"/>
                    </a:cubicBezTo>
                    <a:cubicBezTo>
                      <a:pt x="2411834" y="643156"/>
                      <a:pt x="2581012" y="2245454"/>
                      <a:pt x="2894201" y="2172749"/>
                    </a:cubicBezTo>
                    <a:cubicBezTo>
                      <a:pt x="3207390" y="2100044"/>
                      <a:pt x="3794620" y="392885"/>
                      <a:pt x="3951214" y="0"/>
                    </a:cubicBezTo>
                  </a:path>
                </a:pathLst>
              </a:custGeom>
              <a:noFill/>
              <a:ln w="5715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9" name="テキスト ボックス 18">
                <a:extLst>
                  <a:ext uri="{FF2B5EF4-FFF2-40B4-BE49-F238E27FC236}">
                    <a16:creationId xmlns:a16="http://schemas.microsoft.com/office/drawing/2014/main" id="{9C0422BD-C51F-4D97-8A04-47C1B63D132F}"/>
                  </a:ext>
                </a:extLst>
              </p:cNvPr>
              <p:cNvSpPr txBox="1"/>
              <p:nvPr/>
            </p:nvSpPr>
            <p:spPr>
              <a:xfrm>
                <a:off x="7770109" y="5684370"/>
                <a:ext cx="146706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kumimoji="1" lang="ja-JP" altLang="en-US" sz="2000" dirty="0">
                    <a:latin typeface="Times New Roman" panose="02020603050405020304" pitchFamily="18" charset="0"/>
                  </a:rPr>
                  <a:t>パラメータ</a:t>
                </a:r>
              </a:p>
            </p:txBody>
          </p:sp>
          <p:sp>
            <p:nvSpPr>
              <p:cNvPr id="20" name="テキスト ボックス 19">
                <a:extLst>
                  <a:ext uri="{FF2B5EF4-FFF2-40B4-BE49-F238E27FC236}">
                    <a16:creationId xmlns:a16="http://schemas.microsoft.com/office/drawing/2014/main" id="{E8BC03D3-E402-4283-AE71-F7026618577C}"/>
                  </a:ext>
                </a:extLst>
              </p:cNvPr>
              <p:cNvSpPr txBox="1"/>
              <p:nvPr/>
            </p:nvSpPr>
            <p:spPr>
              <a:xfrm>
                <a:off x="3780641" y="2866890"/>
                <a:ext cx="387798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kumimoji="1" lang="en-US" altLang="ja-JP" sz="2400" b="1" u="sng" dirty="0">
                    <a:latin typeface="Times New Roman" panose="02020603050405020304" pitchFamily="18" charset="0"/>
                  </a:rPr>
                  <a:t>※</a:t>
                </a:r>
                <a:r>
                  <a:rPr kumimoji="1" lang="ja-JP" altLang="en-US" sz="2400" b="1" u="sng" dirty="0">
                    <a:latin typeface="Times New Roman" panose="02020603050405020304" pitchFamily="18" charset="0"/>
                  </a:rPr>
                  <a:t>ボールを落とすイメージ</a:t>
                </a:r>
              </a:p>
            </p:txBody>
          </p:sp>
          <p:cxnSp>
            <p:nvCxnSpPr>
              <p:cNvPr id="22" name="直線コネクタ 21">
                <a:extLst>
                  <a:ext uri="{FF2B5EF4-FFF2-40B4-BE49-F238E27FC236}">
                    <a16:creationId xmlns:a16="http://schemas.microsoft.com/office/drawing/2014/main" id="{834530A8-5D6B-4362-BEB8-5CCF4EF79F12}"/>
                  </a:ext>
                </a:extLst>
              </p:cNvPr>
              <p:cNvCxnSpPr>
                <a:cxnSpLocks/>
                <a:stCxn id="18" idx="1"/>
              </p:cNvCxnSpPr>
              <p:nvPr/>
            </p:nvCxnSpPr>
            <p:spPr>
              <a:xfrm>
                <a:off x="4821515" y="4452782"/>
                <a:ext cx="0" cy="1631698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線コネクタ 23">
                <a:extLst>
                  <a:ext uri="{FF2B5EF4-FFF2-40B4-BE49-F238E27FC236}">
                    <a16:creationId xmlns:a16="http://schemas.microsoft.com/office/drawing/2014/main" id="{83528DB7-BDB8-4306-ACA3-E22299048B7D}"/>
                  </a:ext>
                </a:extLst>
              </p:cNvPr>
              <p:cNvCxnSpPr>
                <a:cxnSpLocks/>
                <a:stCxn id="18" idx="3"/>
              </p:cNvCxnSpPr>
              <p:nvPr/>
            </p:nvCxnSpPr>
            <p:spPr>
              <a:xfrm>
                <a:off x="7141363" y="5694353"/>
                <a:ext cx="0" cy="390127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フローチャート: 結合子 28">
                <a:extLst>
                  <a:ext uri="{FF2B5EF4-FFF2-40B4-BE49-F238E27FC236}">
                    <a16:creationId xmlns:a16="http://schemas.microsoft.com/office/drawing/2014/main" id="{E2FE456B-7CF3-457C-B0E1-8576990E104C}"/>
                  </a:ext>
                </a:extLst>
              </p:cNvPr>
              <p:cNvSpPr/>
              <p:nvPr/>
            </p:nvSpPr>
            <p:spPr>
              <a:xfrm>
                <a:off x="5528444" y="3798614"/>
                <a:ext cx="260039" cy="239443"/>
              </a:xfrm>
              <a:prstGeom prst="flowChartConnector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0" name="フローチャート: 結合子 29">
                <a:extLst>
                  <a:ext uri="{FF2B5EF4-FFF2-40B4-BE49-F238E27FC236}">
                    <a16:creationId xmlns:a16="http://schemas.microsoft.com/office/drawing/2014/main" id="{2898F83D-886C-4C94-9C01-A951FF21FF6C}"/>
                  </a:ext>
                </a:extLst>
              </p:cNvPr>
              <p:cNvSpPr/>
              <p:nvPr/>
            </p:nvSpPr>
            <p:spPr>
              <a:xfrm>
                <a:off x="6269829" y="3807004"/>
                <a:ext cx="260039" cy="239443"/>
              </a:xfrm>
              <a:prstGeom prst="flowChartConnector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2" name="フローチャート: 結合子 31">
                <a:extLst>
                  <a:ext uri="{FF2B5EF4-FFF2-40B4-BE49-F238E27FC236}">
                    <a16:creationId xmlns:a16="http://schemas.microsoft.com/office/drawing/2014/main" id="{7810E0D8-B889-4CEF-BB8E-3BF3C41E5975}"/>
                  </a:ext>
                </a:extLst>
              </p:cNvPr>
              <p:cNvSpPr/>
              <p:nvPr/>
            </p:nvSpPr>
            <p:spPr>
              <a:xfrm>
                <a:off x="6904139" y="5830391"/>
                <a:ext cx="462539" cy="410016"/>
              </a:xfrm>
              <a:prstGeom prst="flowChartConnector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33" name="乗算記号 32">
              <a:extLst>
                <a:ext uri="{FF2B5EF4-FFF2-40B4-BE49-F238E27FC236}">
                  <a16:creationId xmlns:a16="http://schemas.microsoft.com/office/drawing/2014/main" id="{E5FBF93A-F50F-4E82-9D34-298BF17E1E6C}"/>
                </a:ext>
              </a:extLst>
            </p:cNvPr>
            <p:cNvSpPr/>
            <p:nvPr/>
          </p:nvSpPr>
          <p:spPr>
            <a:xfrm>
              <a:off x="4474831" y="5710185"/>
              <a:ext cx="693368" cy="702805"/>
            </a:xfrm>
            <a:prstGeom prst="mathMultiply">
              <a:avLst>
                <a:gd name="adj1" fmla="val 8841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7232451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993A0AA-5D64-493A-9493-E5E2169AD4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モデル診断の種類③</a:t>
            </a:r>
            <a:br>
              <a:rPr kumimoji="1" lang="en-US" altLang="ja-JP" dirty="0"/>
            </a:br>
            <a:r>
              <a:rPr lang="ja-JP" altLang="en-US" dirty="0"/>
              <a:t>－ジッター解析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35065B1-6943-4214-949F-95FC884E03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解析結果が収束していない場合がある</a:t>
            </a:r>
            <a:endParaRPr kumimoji="1" lang="en-US" altLang="ja-JP" dirty="0"/>
          </a:p>
          <a:p>
            <a:pPr marL="0" indent="0">
              <a:buNone/>
            </a:pPr>
            <a:r>
              <a:rPr lang="ja-JP" altLang="en-US" dirty="0"/>
              <a:t>　</a:t>
            </a:r>
            <a:r>
              <a:rPr lang="ja-JP" altLang="en-US" strike="sngStrike" dirty="0"/>
              <a:t>①初期値を変える</a:t>
            </a:r>
            <a:endParaRPr kumimoji="1" lang="ja-JP" altLang="en-US" strike="sngStrike" dirty="0"/>
          </a:p>
          <a:p>
            <a:pPr marL="0" indent="0">
              <a:buNone/>
            </a:pPr>
            <a:r>
              <a:rPr lang="ja-JP" altLang="en-US" dirty="0"/>
              <a:t>　②モデルの仮定を変える</a:t>
            </a:r>
            <a:endParaRPr lang="en-US" altLang="ja-JP" dirty="0"/>
          </a:p>
          <a:p>
            <a:pPr marL="0" indent="0">
              <a:buNone/>
            </a:pPr>
            <a:r>
              <a:rPr lang="ja-JP" altLang="en-US" dirty="0"/>
              <a:t>　　　－全</a:t>
            </a:r>
            <a:r>
              <a:rPr lang="en-US" altLang="ja-JP" dirty="0"/>
              <a:t>F</a:t>
            </a:r>
            <a:r>
              <a:rPr lang="ja-JP" altLang="en-US" dirty="0"/>
              <a:t>推定　⇒　最終年最高齢</a:t>
            </a:r>
            <a:r>
              <a:rPr lang="en-US" altLang="ja-JP" dirty="0"/>
              <a:t>F</a:t>
            </a:r>
            <a:r>
              <a:rPr lang="ja-JP" altLang="en-US" dirty="0"/>
              <a:t>のみ推定</a:t>
            </a:r>
            <a:endParaRPr lang="en-US" altLang="ja-JP" dirty="0"/>
          </a:p>
          <a:p>
            <a:pPr marL="0" indent="0">
              <a:buNone/>
            </a:pPr>
            <a:r>
              <a:rPr lang="ja-JP" altLang="en-US" dirty="0"/>
              <a:t>　　　－</a:t>
            </a:r>
            <a:r>
              <a:rPr lang="en-US" altLang="ja-JP" dirty="0"/>
              <a:t>b</a:t>
            </a:r>
            <a:r>
              <a:rPr lang="ja-JP" altLang="en-US" dirty="0"/>
              <a:t>の推定　⇒　必要に応じて</a:t>
            </a:r>
            <a:r>
              <a:rPr lang="en-US" altLang="ja-JP" dirty="0"/>
              <a:t>1</a:t>
            </a:r>
            <a:r>
              <a:rPr lang="ja-JP" altLang="en-US" dirty="0"/>
              <a:t>に固定</a:t>
            </a:r>
            <a:endParaRPr lang="en-US" altLang="ja-JP" dirty="0"/>
          </a:p>
          <a:p>
            <a:endParaRPr kumimoji="1" lang="en-US" altLang="ja-JP" dirty="0"/>
          </a:p>
          <a:p>
            <a:endParaRPr kumimoji="1" lang="en-US" altLang="ja-JP" dirty="0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C6A3C59-20D2-44DC-A232-314DF63AF4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/>
              <a:t>VPA-04(2020)</a:t>
            </a:r>
            <a:r>
              <a:rPr lang="ja-JP" altLang="en-US"/>
              <a:t>　</a:t>
            </a:r>
            <a:r>
              <a:rPr lang="en-US" altLang="ja-JP"/>
              <a:t>VPA</a:t>
            </a:r>
            <a:r>
              <a:rPr lang="ja-JP" altLang="en-US"/>
              <a:t>のモデル診断　概要編</a:t>
            </a:r>
            <a:endParaRPr lang="ja-JP" altLang="en-US" sz="1400" dirty="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20C567C-22A7-4AE4-AA15-98A6B5844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F322B4-DF65-4574-B8F5-BE78497F5A3F}" type="slidenum">
              <a:rPr lang="ja-JP" altLang="en-US" smtClean="0"/>
              <a:pPr/>
              <a:t>12</a:t>
            </a:fld>
            <a:endParaRPr lang="ja-JP" altLang="en-US" sz="1400" dirty="0"/>
          </a:p>
        </p:txBody>
      </p:sp>
      <p:sp>
        <p:nvSpPr>
          <p:cNvPr id="7" name="四角形: 角を丸くする 6">
            <a:extLst>
              <a:ext uri="{FF2B5EF4-FFF2-40B4-BE49-F238E27FC236}">
                <a16:creationId xmlns:a16="http://schemas.microsoft.com/office/drawing/2014/main" id="{C3562AE1-A6B4-4EAC-8433-01B3792F237F}"/>
              </a:ext>
            </a:extLst>
          </p:cNvPr>
          <p:cNvSpPr/>
          <p:nvPr/>
        </p:nvSpPr>
        <p:spPr>
          <a:xfrm>
            <a:off x="8028264" y="498764"/>
            <a:ext cx="3325536" cy="1119538"/>
          </a:xfrm>
          <a:prstGeom prst="roundRect">
            <a:avLst>
              <a:gd name="adj" fmla="val 21163"/>
            </a:avLst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3200" dirty="0">
                <a:solidFill>
                  <a:schemeClr val="bg1"/>
                </a:solidFill>
              </a:rPr>
              <a:t>パラメータの</a:t>
            </a:r>
            <a:endParaRPr lang="en-US" altLang="ja-JP" sz="3200" dirty="0">
              <a:solidFill>
                <a:schemeClr val="bg1"/>
              </a:solidFill>
            </a:endParaRPr>
          </a:p>
          <a:p>
            <a:pPr algn="ctr"/>
            <a:r>
              <a:rPr lang="ja-JP" altLang="en-US" sz="3200" dirty="0">
                <a:solidFill>
                  <a:schemeClr val="bg1"/>
                </a:solidFill>
              </a:rPr>
              <a:t>収束の確認</a:t>
            </a:r>
            <a:endParaRPr kumimoji="1" lang="en-US" altLang="ja-JP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4738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>
            <a:extLst>
              <a:ext uri="{FF2B5EF4-FFF2-40B4-BE49-F238E27FC236}">
                <a16:creationId xmlns:a16="http://schemas.microsoft.com/office/drawing/2014/main" id="{62BCCC1F-E753-4F7B-BD8A-85D23588E6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4415" y="3203748"/>
            <a:ext cx="4410562" cy="3150402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1993A0AA-5D64-493A-9493-E5E2169AD4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モデル診断の種類④</a:t>
            </a:r>
            <a:br>
              <a:rPr kumimoji="1" lang="en-US" altLang="ja-JP" dirty="0"/>
            </a:br>
            <a:r>
              <a:rPr lang="ja-JP" altLang="en-US" dirty="0"/>
              <a:t>－感度分析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35065B1-6943-4214-949F-95FC884E03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自然死亡係数</a:t>
            </a:r>
            <a:endParaRPr kumimoji="1" lang="en-US" altLang="ja-JP" dirty="0"/>
          </a:p>
          <a:p>
            <a:r>
              <a:rPr lang="ja-JP" altLang="en-US" dirty="0"/>
              <a:t>年齢別体重や成熟</a:t>
            </a:r>
            <a:endParaRPr lang="en-US" altLang="ja-JP" dirty="0"/>
          </a:p>
          <a:p>
            <a:r>
              <a:rPr lang="en-US" altLang="ja-JP" dirty="0"/>
              <a:t> α</a:t>
            </a:r>
            <a:r>
              <a:rPr lang="ja-JP" altLang="en-US" sz="2400" dirty="0"/>
              <a:t>（＋グループと＋グループ－</a:t>
            </a:r>
            <a:r>
              <a:rPr lang="en-US" altLang="ja-JP" sz="2400" dirty="0"/>
              <a:t>1</a:t>
            </a:r>
            <a:r>
              <a:rPr lang="ja-JP" altLang="en-US" sz="2400" dirty="0"/>
              <a:t>歳の</a:t>
            </a:r>
            <a:r>
              <a:rPr lang="en-US" altLang="ja-JP" sz="2400" dirty="0"/>
              <a:t>F</a:t>
            </a:r>
            <a:r>
              <a:rPr lang="ja-JP" altLang="en-US" sz="2400" dirty="0"/>
              <a:t>の比）</a:t>
            </a:r>
            <a:endParaRPr lang="en-US" altLang="ja-JP" dirty="0"/>
          </a:p>
          <a:p>
            <a:r>
              <a:rPr kumimoji="1" lang="ja-JP" altLang="en-US" dirty="0"/>
              <a:t>最終年の</a:t>
            </a:r>
            <a:r>
              <a:rPr lang="en-US" altLang="ja-JP" dirty="0"/>
              <a:t>F</a:t>
            </a:r>
            <a:r>
              <a:rPr lang="ja-JP" altLang="en-US" dirty="0"/>
              <a:t>の仮定</a:t>
            </a:r>
            <a:endParaRPr kumimoji="1" lang="ja-JP" altLang="en-US" dirty="0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C6A3C59-20D2-44DC-A232-314DF63AF4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/>
              <a:t>VPA-04(2020)</a:t>
            </a:r>
            <a:r>
              <a:rPr lang="ja-JP" altLang="en-US"/>
              <a:t>　</a:t>
            </a:r>
            <a:r>
              <a:rPr lang="en-US" altLang="ja-JP"/>
              <a:t>VPA</a:t>
            </a:r>
            <a:r>
              <a:rPr lang="ja-JP" altLang="en-US"/>
              <a:t>のモデル診断　概要編</a:t>
            </a:r>
            <a:endParaRPr lang="ja-JP" altLang="en-US" sz="1400" dirty="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20C567C-22A7-4AE4-AA15-98A6B5844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F322B4-DF65-4574-B8F5-BE78497F5A3F}" type="slidenum">
              <a:rPr lang="ja-JP" altLang="en-US" smtClean="0"/>
              <a:pPr/>
              <a:t>13</a:t>
            </a:fld>
            <a:endParaRPr lang="ja-JP" altLang="en-US" sz="1400" dirty="0"/>
          </a:p>
        </p:txBody>
      </p:sp>
      <p:sp>
        <p:nvSpPr>
          <p:cNvPr id="7" name="四角形: 角を丸くする 6">
            <a:extLst>
              <a:ext uri="{FF2B5EF4-FFF2-40B4-BE49-F238E27FC236}">
                <a16:creationId xmlns:a16="http://schemas.microsoft.com/office/drawing/2014/main" id="{769E3BB0-D7E6-491E-85D0-EDD31B7CD41F}"/>
              </a:ext>
            </a:extLst>
          </p:cNvPr>
          <p:cNvSpPr/>
          <p:nvPr/>
        </p:nvSpPr>
        <p:spPr>
          <a:xfrm>
            <a:off x="8028264" y="498764"/>
            <a:ext cx="3325536" cy="1119538"/>
          </a:xfrm>
          <a:prstGeom prst="roundRect">
            <a:avLst>
              <a:gd name="adj" fmla="val 21163"/>
            </a:avLst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3200" dirty="0">
                <a:solidFill>
                  <a:schemeClr val="bg1"/>
                </a:solidFill>
              </a:rPr>
              <a:t>モデルの仮定の影響を確認</a:t>
            </a:r>
            <a:endParaRPr kumimoji="1" lang="en-US" altLang="ja-JP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64745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993A0AA-5D64-493A-9493-E5E2169AD4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モデル診断の種類⑤</a:t>
            </a:r>
            <a:br>
              <a:rPr kumimoji="1" lang="en-US" altLang="ja-JP" dirty="0"/>
            </a:br>
            <a:r>
              <a:rPr lang="ja-JP" altLang="en-US" dirty="0"/>
              <a:t>－ジャックナイフ法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35065B1-6943-4214-949F-95FC884E03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資源量指標値データを</a:t>
            </a:r>
            <a:r>
              <a:rPr lang="en-US" altLang="ja-JP" dirty="0"/>
              <a:t>1</a:t>
            </a:r>
            <a:r>
              <a:rPr lang="ja-JP" altLang="en-US" dirty="0"/>
              <a:t>本ずつ抜いて</a:t>
            </a:r>
            <a:r>
              <a:rPr lang="en-US" altLang="ja-JP" dirty="0"/>
              <a:t>VPA</a:t>
            </a:r>
            <a:r>
              <a:rPr lang="ja-JP" altLang="en-US" dirty="0"/>
              <a:t>計算</a:t>
            </a:r>
            <a:endParaRPr lang="en-US" altLang="ja-JP" dirty="0"/>
          </a:p>
          <a:p>
            <a:r>
              <a:rPr kumimoji="1" lang="ja-JP" altLang="en-US" dirty="0"/>
              <a:t>資源量指標値間の影響力を確認する</a:t>
            </a:r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C6A3C59-20D2-44DC-A232-314DF63AF4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/>
              <a:t>VPA-04(2020)</a:t>
            </a:r>
            <a:r>
              <a:rPr lang="ja-JP" altLang="en-US"/>
              <a:t>　</a:t>
            </a:r>
            <a:r>
              <a:rPr lang="en-US" altLang="ja-JP"/>
              <a:t>VPA</a:t>
            </a:r>
            <a:r>
              <a:rPr lang="ja-JP" altLang="en-US"/>
              <a:t>のモデル診断　概要編</a:t>
            </a:r>
            <a:endParaRPr lang="ja-JP" altLang="en-US" sz="1400" dirty="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20C567C-22A7-4AE4-AA15-98A6B5844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F322B4-DF65-4574-B8F5-BE78497F5A3F}" type="slidenum">
              <a:rPr lang="ja-JP" altLang="en-US" smtClean="0"/>
              <a:pPr/>
              <a:t>14</a:t>
            </a:fld>
            <a:endParaRPr lang="ja-JP" altLang="en-US" sz="1400" dirty="0"/>
          </a:p>
        </p:txBody>
      </p:sp>
      <p:sp>
        <p:nvSpPr>
          <p:cNvPr id="7" name="四角形: 角を丸くする 6">
            <a:extLst>
              <a:ext uri="{FF2B5EF4-FFF2-40B4-BE49-F238E27FC236}">
                <a16:creationId xmlns:a16="http://schemas.microsoft.com/office/drawing/2014/main" id="{55E40511-FD75-4A8B-BA50-2972782D45C2}"/>
              </a:ext>
            </a:extLst>
          </p:cNvPr>
          <p:cNvSpPr/>
          <p:nvPr/>
        </p:nvSpPr>
        <p:spPr>
          <a:xfrm>
            <a:off x="8028264" y="498764"/>
            <a:ext cx="3325536" cy="1119538"/>
          </a:xfrm>
          <a:prstGeom prst="roundRect">
            <a:avLst>
              <a:gd name="adj" fmla="val 21163"/>
            </a:avLst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3200" dirty="0">
                <a:solidFill>
                  <a:schemeClr val="bg1"/>
                </a:solidFill>
              </a:rPr>
              <a:t>影響力の強いデータの検出</a:t>
            </a:r>
            <a:endParaRPr kumimoji="1" lang="en-US" altLang="ja-JP" sz="3200" dirty="0">
              <a:solidFill>
                <a:schemeClr val="bg1"/>
              </a:solidFill>
            </a:endParaRP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0DFD1377-AECD-4205-A0B1-BD59AC6D59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0892" y="2694567"/>
            <a:ext cx="5150216" cy="367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3065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993A0AA-5D64-493A-9493-E5E2169AD4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モデル診断の種類⑥</a:t>
            </a:r>
            <a:br>
              <a:rPr kumimoji="1" lang="en-US" altLang="ja-JP" dirty="0"/>
            </a:br>
            <a:r>
              <a:rPr lang="ja-JP" altLang="en-US" dirty="0"/>
              <a:t>－ブートストラップ法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35065B1-6943-4214-949F-95FC884E03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データを乱数で再生成して、再生成したデータで</a:t>
            </a:r>
            <a:r>
              <a:rPr kumimoji="1" lang="en-US" altLang="ja-JP" dirty="0"/>
              <a:t>VPA</a:t>
            </a:r>
            <a:r>
              <a:rPr kumimoji="1" lang="ja-JP" altLang="en-US" dirty="0"/>
              <a:t>計算</a:t>
            </a:r>
            <a:endParaRPr kumimoji="1" lang="en-US" altLang="ja-JP" dirty="0"/>
          </a:p>
          <a:p>
            <a:r>
              <a:rPr lang="ja-JP" altLang="en-US" dirty="0"/>
              <a:t>たくさん繰り返して、パーセンタイル点から信頼区間の算出</a:t>
            </a:r>
            <a:endParaRPr kumimoji="1" lang="en-US" altLang="ja-JP" dirty="0"/>
          </a:p>
          <a:p>
            <a:endParaRPr kumimoji="1" lang="ja-JP" altLang="en-US" dirty="0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C6A3C59-20D2-44DC-A232-314DF63AF4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/>
              <a:t>VPA-04(2020)</a:t>
            </a:r>
            <a:r>
              <a:rPr lang="ja-JP" altLang="en-US"/>
              <a:t>　</a:t>
            </a:r>
            <a:r>
              <a:rPr lang="en-US" altLang="ja-JP"/>
              <a:t>VPA</a:t>
            </a:r>
            <a:r>
              <a:rPr lang="ja-JP" altLang="en-US"/>
              <a:t>のモデル診断　概要編</a:t>
            </a:r>
            <a:endParaRPr lang="ja-JP" altLang="en-US" sz="1400" dirty="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20C567C-22A7-4AE4-AA15-98A6B5844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F322B4-DF65-4574-B8F5-BE78497F5A3F}" type="slidenum">
              <a:rPr lang="ja-JP" altLang="en-US" smtClean="0"/>
              <a:pPr/>
              <a:t>15</a:t>
            </a:fld>
            <a:endParaRPr lang="ja-JP" altLang="en-US" sz="1400" dirty="0"/>
          </a:p>
        </p:txBody>
      </p:sp>
      <p:sp>
        <p:nvSpPr>
          <p:cNvPr id="7" name="四角形: 角を丸くする 6">
            <a:extLst>
              <a:ext uri="{FF2B5EF4-FFF2-40B4-BE49-F238E27FC236}">
                <a16:creationId xmlns:a16="http://schemas.microsoft.com/office/drawing/2014/main" id="{B99A7FAE-69C7-4EFF-9624-B4F947F0BEA0}"/>
              </a:ext>
            </a:extLst>
          </p:cNvPr>
          <p:cNvSpPr/>
          <p:nvPr/>
        </p:nvSpPr>
        <p:spPr>
          <a:xfrm>
            <a:off x="7029974" y="498764"/>
            <a:ext cx="4323826" cy="1119538"/>
          </a:xfrm>
          <a:prstGeom prst="roundRect">
            <a:avLst>
              <a:gd name="adj" fmla="val 21163"/>
            </a:avLst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3200" dirty="0">
                <a:solidFill>
                  <a:schemeClr val="bg1"/>
                </a:solidFill>
              </a:rPr>
              <a:t>信頼区間の評価と</a:t>
            </a:r>
            <a:endParaRPr kumimoji="1" lang="en-US" altLang="ja-JP" sz="3200" dirty="0">
              <a:solidFill>
                <a:schemeClr val="bg1"/>
              </a:solidFill>
            </a:endParaRPr>
          </a:p>
          <a:p>
            <a:pPr algn="ctr"/>
            <a:r>
              <a:rPr kumimoji="1" lang="ja-JP" altLang="en-US" sz="3200" dirty="0">
                <a:solidFill>
                  <a:schemeClr val="bg1"/>
                </a:solidFill>
              </a:rPr>
              <a:t>パラメータ間の相関</a:t>
            </a:r>
            <a:endParaRPr kumimoji="1" lang="en-US" altLang="ja-JP" sz="3200" dirty="0">
              <a:solidFill>
                <a:schemeClr val="bg1"/>
              </a:solidFill>
            </a:endParaRP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EF106865-387B-43C5-9521-6EA7C76722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889" y="2810163"/>
            <a:ext cx="4968703" cy="3549073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478147FF-0E15-4D8C-8842-17ABAA1F5B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3409" y="2810163"/>
            <a:ext cx="4258887" cy="3549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1993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F316244-48D9-45AD-9E7F-F97A36E4C5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(</a:t>
            </a:r>
            <a:r>
              <a:rPr kumimoji="1" lang="ja-JP" altLang="en-US" dirty="0"/>
              <a:t>海外</a:t>
            </a:r>
            <a:r>
              <a:rPr kumimoji="1" lang="en-US" altLang="ja-JP" dirty="0"/>
              <a:t>)</a:t>
            </a:r>
            <a:r>
              <a:rPr kumimoji="1" lang="ja-JP" altLang="en-US" dirty="0"/>
              <a:t>資源評価結果のリジェクトも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BD3E2DA-3FDA-41C7-8AD4-953A4CA3A6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CBC6E76-1049-4C62-B178-7122169165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/>
              <a:t>VPA-04(2020)</a:t>
            </a:r>
            <a:r>
              <a:rPr lang="ja-JP" altLang="en-US"/>
              <a:t>　</a:t>
            </a:r>
            <a:r>
              <a:rPr lang="en-US" altLang="ja-JP"/>
              <a:t>VPA</a:t>
            </a:r>
            <a:r>
              <a:rPr lang="ja-JP" altLang="en-US"/>
              <a:t>のモデル診断　概要編</a:t>
            </a:r>
            <a:endParaRPr lang="ja-JP" altLang="en-US" sz="1400" dirty="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4B0748A-499F-43CD-9BDD-8ABAED36B6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F322B4-DF65-4574-B8F5-BE78497F5A3F}" type="slidenum">
              <a:rPr lang="ja-JP" altLang="en-US" smtClean="0"/>
              <a:pPr/>
              <a:t>16</a:t>
            </a:fld>
            <a:endParaRPr lang="ja-JP" altLang="en-US" sz="1400" dirty="0"/>
          </a:p>
        </p:txBody>
      </p:sp>
      <p:grpSp>
        <p:nvGrpSpPr>
          <p:cNvPr id="9" name="グループ化 8">
            <a:extLst>
              <a:ext uri="{FF2B5EF4-FFF2-40B4-BE49-F238E27FC236}">
                <a16:creationId xmlns:a16="http://schemas.microsoft.com/office/drawing/2014/main" id="{74CEE78C-038C-4EE9-BFA8-49FBB13EA0A7}"/>
              </a:ext>
            </a:extLst>
          </p:cNvPr>
          <p:cNvGrpSpPr/>
          <p:nvPr/>
        </p:nvGrpSpPr>
        <p:grpSpPr>
          <a:xfrm>
            <a:off x="1131815" y="1753299"/>
            <a:ext cx="4729293" cy="4599006"/>
            <a:chOff x="1279244" y="1656767"/>
            <a:chExt cx="4165211" cy="3888357"/>
          </a:xfrm>
        </p:grpSpPr>
        <p:pic>
          <p:nvPicPr>
            <p:cNvPr id="7" name="図 6">
              <a:extLst>
                <a:ext uri="{FF2B5EF4-FFF2-40B4-BE49-F238E27FC236}">
                  <a16:creationId xmlns:a16="http://schemas.microsoft.com/office/drawing/2014/main" id="{455359B5-8B73-48CD-9F6C-93745C48DF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6318" t="29138" r="53486" b="10532"/>
            <a:stretch/>
          </p:blipFill>
          <p:spPr>
            <a:xfrm>
              <a:off x="1279244" y="1656767"/>
              <a:ext cx="4165211" cy="3888357"/>
            </a:xfrm>
            <a:prstGeom prst="rect">
              <a:avLst/>
            </a:prstGeom>
          </p:spPr>
        </p:pic>
        <p:sp>
          <p:nvSpPr>
            <p:cNvPr id="8" name="正方形/長方形 7">
              <a:extLst>
                <a:ext uri="{FF2B5EF4-FFF2-40B4-BE49-F238E27FC236}">
                  <a16:creationId xmlns:a16="http://schemas.microsoft.com/office/drawing/2014/main" id="{100FFBA1-0967-4565-90FD-28D1F0776B4D}"/>
                </a:ext>
              </a:extLst>
            </p:cNvPr>
            <p:cNvSpPr/>
            <p:nvPr/>
          </p:nvSpPr>
          <p:spPr>
            <a:xfrm>
              <a:off x="3208713" y="3280095"/>
              <a:ext cx="1866626" cy="2097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pic>
        <p:nvPicPr>
          <p:cNvPr id="10" name="図 9">
            <a:extLst>
              <a:ext uri="{FF2B5EF4-FFF2-40B4-BE49-F238E27FC236}">
                <a16:creationId xmlns:a16="http://schemas.microsoft.com/office/drawing/2014/main" id="{C9BB42CA-083F-4E26-8A22-A6D024454C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303" t="18735" r="60505" b="9534"/>
          <a:stretch/>
        </p:blipFill>
        <p:spPr>
          <a:xfrm>
            <a:off x="6144237" y="1529885"/>
            <a:ext cx="3570213" cy="4833697"/>
          </a:xfrm>
          <a:prstGeom prst="rect">
            <a:avLst/>
          </a:prstGeom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13CB6503-FDD9-4235-9F90-638A6A7FA15A}"/>
              </a:ext>
            </a:extLst>
          </p:cNvPr>
          <p:cNvSpPr txBox="1"/>
          <p:nvPr/>
        </p:nvSpPr>
        <p:spPr>
          <a:xfrm>
            <a:off x="9504727" y="6030783"/>
            <a:ext cx="18490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(Punt </a:t>
            </a:r>
            <a:r>
              <a:rPr kumimoji="1" lang="en-US" altLang="ja-JP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et al</a:t>
            </a:r>
            <a:r>
              <a:rPr kumimoji="1" lang="en-US" altLang="ja-JP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., 2020)</a:t>
            </a:r>
            <a:endParaRPr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71371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159EA56-4480-432E-9036-E61E0D6829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参考資料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9CFAB45-D113-4DC2-934E-429A6DA406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ja-JP" dirty="0"/>
          </a:p>
          <a:p>
            <a:r>
              <a:rPr kumimoji="1" lang="en-US" altLang="ja-JP" sz="2800" dirty="0"/>
              <a:t>Punt </a:t>
            </a:r>
            <a:r>
              <a:rPr kumimoji="1" lang="en-US" altLang="ja-JP" sz="2800" i="1" dirty="0"/>
              <a:t>et al</a:t>
            </a:r>
            <a:r>
              <a:rPr kumimoji="1" lang="en-US" altLang="ja-JP" sz="2800" dirty="0"/>
              <a:t>.(2020) When are model-based stock assessments rejected for use in</a:t>
            </a:r>
            <a:r>
              <a:rPr kumimoji="1" lang="ja-JP" altLang="en-US" sz="2800" dirty="0"/>
              <a:t> </a:t>
            </a:r>
            <a:r>
              <a:rPr kumimoji="1" lang="en-US" altLang="ja-JP" sz="2800" dirty="0"/>
              <a:t>management and what happens then? Fisheries Research.</a:t>
            </a:r>
          </a:p>
          <a:p>
            <a:endParaRPr kumimoji="1" lang="en-US" altLang="ja-JP" sz="2800" dirty="0"/>
          </a:p>
          <a:p>
            <a:r>
              <a:rPr lang="ja-JP" altLang="en-US" sz="2800" dirty="0"/>
              <a:t>市野川・岡村</a:t>
            </a:r>
            <a:r>
              <a:rPr lang="en-US" altLang="ja-JP" sz="2800" dirty="0"/>
              <a:t>(2014)</a:t>
            </a:r>
            <a:r>
              <a:rPr lang="ja-JP" altLang="en-US" sz="2800" dirty="0"/>
              <a:t> </a:t>
            </a:r>
            <a:r>
              <a:rPr lang="en-US" altLang="ja-JP" sz="2800" dirty="0"/>
              <a:t>VPA</a:t>
            </a:r>
            <a:r>
              <a:rPr lang="ja-JP" altLang="en-US" sz="2800" dirty="0"/>
              <a:t>を用いた我が国水産資源評価の統計言語</a:t>
            </a:r>
            <a:r>
              <a:rPr lang="en-US" altLang="ja-JP" sz="2800" dirty="0"/>
              <a:t>R</a:t>
            </a:r>
            <a:r>
              <a:rPr lang="ja-JP" altLang="en-US" sz="2800" dirty="0"/>
              <a:t>による統一的検討</a:t>
            </a:r>
            <a:r>
              <a:rPr lang="en-US" altLang="ja-JP" sz="2800" dirty="0"/>
              <a:t>. </a:t>
            </a:r>
            <a:r>
              <a:rPr lang="ja-JP" altLang="en-US" sz="2800" dirty="0"/>
              <a:t>水産海洋研究</a:t>
            </a:r>
            <a:r>
              <a:rPr lang="en-US" altLang="ja-JP" sz="2800" dirty="0"/>
              <a:t>.</a:t>
            </a:r>
          </a:p>
          <a:p>
            <a:endParaRPr kumimoji="1" lang="en-US" altLang="ja-JP" dirty="0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E89DE2B-A125-4286-ADEE-8711FBAE56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/>
              <a:t>VPA-04(2020)</a:t>
            </a:r>
            <a:r>
              <a:rPr lang="ja-JP" altLang="en-US"/>
              <a:t>　</a:t>
            </a:r>
            <a:r>
              <a:rPr lang="en-US" altLang="ja-JP"/>
              <a:t>VPA</a:t>
            </a:r>
            <a:r>
              <a:rPr lang="ja-JP" altLang="en-US"/>
              <a:t>のモデル診断　概要編</a:t>
            </a:r>
            <a:endParaRPr lang="ja-JP" altLang="en-US" sz="1400" dirty="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56B887E-0B4D-4BCD-BC22-D9608CF2F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F322B4-DF65-4574-B8F5-BE78497F5A3F}" type="slidenum">
              <a:rPr lang="ja-JP" altLang="en-US" smtClean="0"/>
              <a:pPr/>
              <a:t>17</a:t>
            </a:fld>
            <a:endParaRPr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437108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13DE23D-B793-4CF5-B146-8982F0ABB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実際に</a:t>
            </a:r>
            <a:r>
              <a:rPr kumimoji="1" lang="en-US" altLang="ja-JP" dirty="0"/>
              <a:t>VPA</a:t>
            </a:r>
            <a:r>
              <a:rPr kumimoji="1" lang="ja-JP" altLang="en-US" dirty="0"/>
              <a:t>で資源解析をしてみた</a:t>
            </a:r>
            <a:r>
              <a:rPr kumimoji="1" lang="en-US" altLang="ja-JP" dirty="0"/>
              <a:t>…</a:t>
            </a:r>
            <a:endParaRPr kumimoji="1" lang="ja-JP" altLang="en-US" dirty="0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78FDD4C-1657-4664-BFE8-A14DE5939D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VPA-04(2020)</a:t>
            </a:r>
            <a:r>
              <a:rPr kumimoji="1" lang="ja-JP" altLang="en-US"/>
              <a:t>　</a:t>
            </a:r>
            <a:r>
              <a:rPr kumimoji="1" lang="en-US" altLang="ja-JP"/>
              <a:t>VPA</a:t>
            </a:r>
            <a:r>
              <a:rPr kumimoji="1" lang="ja-JP" altLang="en-US"/>
              <a:t>のモデル診断　概要編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588E724-3C24-4744-B188-2F0F409AB5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F322B4-DF65-4574-B8F5-BE78497F5A3F}" type="slidenum">
              <a:rPr kumimoji="1" lang="ja-JP" altLang="en-US" smtClean="0"/>
              <a:t>2</a:t>
            </a:fld>
            <a:endParaRPr kumimoji="1" lang="ja-JP" altLang="en-US" dirty="0"/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6A8CCAB6-6BE8-4102-B91E-4FEDB007DD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178" t="22312" r="61950" b="8867"/>
          <a:stretch/>
        </p:blipFill>
        <p:spPr>
          <a:xfrm>
            <a:off x="3117667" y="1690688"/>
            <a:ext cx="5973443" cy="4161320"/>
          </a:xfrm>
          <a:prstGeom prst="rect">
            <a:avLst/>
          </a:prstGeom>
        </p:spPr>
      </p:pic>
      <p:grpSp>
        <p:nvGrpSpPr>
          <p:cNvPr id="21" name="グループ化 20">
            <a:extLst>
              <a:ext uri="{FF2B5EF4-FFF2-40B4-BE49-F238E27FC236}">
                <a16:creationId xmlns:a16="http://schemas.microsoft.com/office/drawing/2014/main" id="{5F5815E1-7C27-4444-AD7E-A490A79296CE}"/>
              </a:ext>
            </a:extLst>
          </p:cNvPr>
          <p:cNvGrpSpPr/>
          <p:nvPr/>
        </p:nvGrpSpPr>
        <p:grpSpPr>
          <a:xfrm>
            <a:off x="2902905" y="5692914"/>
            <a:ext cx="6288901" cy="523220"/>
            <a:chOff x="481688" y="4692089"/>
            <a:chExt cx="6288901" cy="523220"/>
          </a:xfrm>
        </p:grpSpPr>
        <p:sp>
          <p:nvSpPr>
            <p:cNvPr id="20" name="吹き出し: 角を丸めた四角形 19">
              <a:extLst>
                <a:ext uri="{FF2B5EF4-FFF2-40B4-BE49-F238E27FC236}">
                  <a16:creationId xmlns:a16="http://schemas.microsoft.com/office/drawing/2014/main" id="{85D4FC22-ECAB-489E-B220-ABF85008F211}"/>
                </a:ext>
              </a:extLst>
            </p:cNvPr>
            <p:cNvSpPr/>
            <p:nvPr/>
          </p:nvSpPr>
          <p:spPr>
            <a:xfrm>
              <a:off x="481688" y="4692089"/>
              <a:ext cx="6288901" cy="523220"/>
            </a:xfrm>
            <a:prstGeom prst="wedgeRoundRectCallout">
              <a:avLst>
                <a:gd name="adj1" fmla="val -53492"/>
                <a:gd name="adj2" fmla="val -50185"/>
                <a:gd name="adj3" fmla="val 16667"/>
              </a:avLst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" name="テキスト ボックス 16">
              <a:extLst>
                <a:ext uri="{FF2B5EF4-FFF2-40B4-BE49-F238E27FC236}">
                  <a16:creationId xmlns:a16="http://schemas.microsoft.com/office/drawing/2014/main" id="{B4EA28A4-CC7A-4151-8530-4B447706FC7E}"/>
                </a:ext>
              </a:extLst>
            </p:cNvPr>
            <p:cNvSpPr txBox="1"/>
            <p:nvPr/>
          </p:nvSpPr>
          <p:spPr>
            <a:xfrm>
              <a:off x="481688" y="4692089"/>
              <a:ext cx="628890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800" dirty="0">
                  <a:latin typeface="Times New Roman" panose="02020603050405020304" pitchFamily="18" charset="0"/>
                </a:rPr>
                <a:t>そもそもこの結果は妥当なのかな？？</a:t>
              </a:r>
            </a:p>
          </p:txBody>
        </p:sp>
      </p:grpSp>
      <p:sp>
        <p:nvSpPr>
          <p:cNvPr id="22" name="吹き出し: 角を丸めた四角形 21">
            <a:extLst>
              <a:ext uri="{FF2B5EF4-FFF2-40B4-BE49-F238E27FC236}">
                <a16:creationId xmlns:a16="http://schemas.microsoft.com/office/drawing/2014/main" id="{4DA75347-64A1-467F-AF36-D1349FF6308D}"/>
              </a:ext>
            </a:extLst>
          </p:cNvPr>
          <p:cNvSpPr/>
          <p:nvPr/>
        </p:nvSpPr>
        <p:spPr>
          <a:xfrm>
            <a:off x="837190" y="2864533"/>
            <a:ext cx="3315768" cy="1076770"/>
          </a:xfrm>
          <a:prstGeom prst="wedgeRoundRectCallout">
            <a:avLst>
              <a:gd name="adj1" fmla="val 40765"/>
              <a:gd name="adj2" fmla="val 84723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800" dirty="0">
                <a:solidFill>
                  <a:schemeClr val="tx1"/>
                </a:solidFill>
                <a:latin typeface="Times New Roman" panose="02020603050405020304" pitchFamily="18" charset="0"/>
              </a:rPr>
              <a:t>最近は</a:t>
            </a:r>
            <a:r>
              <a:rPr lang="en-US" altLang="ja-JP" sz="2800" dirty="0">
                <a:solidFill>
                  <a:schemeClr val="tx1"/>
                </a:solidFill>
                <a:latin typeface="Times New Roman" panose="02020603050405020304" pitchFamily="18" charset="0"/>
              </a:rPr>
              <a:t>F</a:t>
            </a:r>
            <a:r>
              <a:rPr lang="ja-JP" altLang="en-US" sz="2800" dirty="0">
                <a:solidFill>
                  <a:schemeClr val="tx1"/>
                </a:solidFill>
                <a:latin typeface="Times New Roman" panose="02020603050405020304" pitchFamily="18" charset="0"/>
              </a:rPr>
              <a:t>は</a:t>
            </a:r>
            <a:endParaRPr lang="en-US" altLang="ja-JP" sz="2800" dirty="0">
              <a:solidFill>
                <a:schemeClr val="tx1"/>
              </a:solidFill>
              <a:latin typeface="Times New Roman" panose="02020603050405020304" pitchFamily="18" charset="0"/>
            </a:endParaRPr>
          </a:p>
          <a:p>
            <a:pPr algn="ctr"/>
            <a:r>
              <a:rPr lang="ja-JP" altLang="en-US" sz="2800" dirty="0">
                <a:solidFill>
                  <a:schemeClr val="tx1"/>
                </a:solidFill>
                <a:latin typeface="Times New Roman" panose="02020603050405020304" pitchFamily="18" charset="0"/>
              </a:rPr>
              <a:t>低いはずなのに</a:t>
            </a:r>
            <a:r>
              <a:rPr lang="en-US" altLang="ja-JP" sz="2800" dirty="0">
                <a:solidFill>
                  <a:schemeClr val="tx1"/>
                </a:solidFill>
                <a:latin typeface="Times New Roman" panose="02020603050405020304" pitchFamily="18" charset="0"/>
              </a:rPr>
              <a:t>…</a:t>
            </a:r>
            <a:endParaRPr kumimoji="1" lang="ja-JP" altLang="en-US" sz="2800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23" name="吹き出し: 角を丸めた四角形 22">
            <a:extLst>
              <a:ext uri="{FF2B5EF4-FFF2-40B4-BE49-F238E27FC236}">
                <a16:creationId xmlns:a16="http://schemas.microsoft.com/office/drawing/2014/main" id="{DB54E32B-C670-4F5D-B026-6D52CD89147D}"/>
              </a:ext>
            </a:extLst>
          </p:cNvPr>
          <p:cNvSpPr/>
          <p:nvPr/>
        </p:nvSpPr>
        <p:spPr>
          <a:xfrm>
            <a:off x="8178324" y="3526075"/>
            <a:ext cx="3175475" cy="1076770"/>
          </a:xfrm>
          <a:prstGeom prst="wedgeRoundRectCallout">
            <a:avLst>
              <a:gd name="adj1" fmla="val -40094"/>
              <a:gd name="adj2" fmla="val -99405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800" dirty="0">
                <a:solidFill>
                  <a:schemeClr val="tx1"/>
                </a:solidFill>
                <a:latin typeface="Times New Roman" panose="02020603050405020304" pitchFamily="18" charset="0"/>
              </a:rPr>
              <a:t>資源量は増えているはず</a:t>
            </a:r>
            <a:r>
              <a:rPr kumimoji="1" lang="en-US" altLang="ja-JP" sz="2800" dirty="0">
                <a:solidFill>
                  <a:schemeClr val="tx1"/>
                </a:solidFill>
                <a:latin typeface="Times New Roman" panose="02020603050405020304" pitchFamily="18" charset="0"/>
              </a:rPr>
              <a:t>…</a:t>
            </a:r>
            <a:endParaRPr kumimoji="1" lang="ja-JP" altLang="en-US" sz="2800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9" name="コンテンツ プレースホルダー 8">
            <a:extLst>
              <a:ext uri="{FF2B5EF4-FFF2-40B4-BE49-F238E27FC236}">
                <a16:creationId xmlns:a16="http://schemas.microsoft.com/office/drawing/2014/main" id="{0AE6120C-CA3C-4838-89DA-84C72F8052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5263" b="61532" l="32242" r="67506">
                        <a14:foregroundMark x1="47607" y1="52093" x2="47607" y2="52093"/>
                        <a14:foregroundMark x1="48992" y1="50668" x2="48992" y2="50668"/>
                        <a14:foregroundMark x1="53275" y1="50312" x2="53275" y2="50312"/>
                        <a14:foregroundMark x1="56549" y1="50490" x2="56549" y2="50490"/>
                        <a14:foregroundMark x1="54534" y1="52627" x2="54534" y2="52627"/>
                        <a14:foregroundMark x1="51889" y1="52538" x2="51889" y2="52538"/>
                        <a14:foregroundMark x1="51259" y1="49599" x2="51259" y2="49599"/>
                        <a14:foregroundMark x1="54156" y1="49065" x2="54156" y2="49065"/>
                        <a14:foregroundMark x1="55290" y1="49065" x2="55290" y2="49065"/>
                        <a14:foregroundMark x1="54282" y1="47373" x2="54282" y2="47373"/>
                        <a14:foregroundMark x1="46851" y1="47373" x2="46851" y2="47373"/>
                        <a14:foregroundMark x1="42569" y1="48085" x2="42569" y2="48085"/>
                        <a14:foregroundMark x1="44962" y1="48620" x2="44962" y2="48620"/>
                        <a14:foregroundMark x1="44081" y1="47818" x2="44081" y2="47818"/>
                        <a14:foregroundMark x1="44962" y1="49777" x2="44962" y2="49777"/>
                        <a14:foregroundMark x1="44584" y1="50757" x2="44584" y2="50757"/>
                        <a14:foregroundMark x1="43577" y1="52271" x2="43577" y2="52271"/>
                        <a14:foregroundMark x1="46096" y1="43188" x2="46096" y2="43188"/>
                        <a14:foregroundMark x1="51763" y1="43277" x2="51763" y2="43277"/>
                        <a14:foregroundMark x1="50630" y1="60374" x2="50630" y2="60374"/>
                        <a14:foregroundMark x1="43829" y1="53695" x2="43829" y2="53695"/>
                        <a14:foregroundMark x1="43451" y1="53874" x2="43451" y2="53874"/>
                        <a14:foregroundMark x1="49874" y1="56723" x2="49874" y2="56723"/>
                        <a14:foregroundMark x1="51637" y1="56367" x2="51637" y2="56367"/>
                        <a14:foregroundMark x1="51008" y1="56723" x2="51008" y2="56723"/>
                        <a14:foregroundMark x1="52267" y1="53695" x2="52267" y2="53695"/>
                        <a14:foregroundMark x1="57683" y1="52894" x2="57683" y2="52894"/>
                        <a14:foregroundMark x1="57683" y1="52004" x2="57683" y2="52004"/>
                        <a14:foregroundMark x1="57305" y1="51469" x2="57305" y2="51469"/>
                        <a14:foregroundMark x1="55668" y1="40071" x2="55668" y2="40071"/>
                        <a14:foregroundMark x1="61209" y1="41496" x2="61209" y2="41496"/>
                        <a14:foregroundMark x1="57935" y1="54141" x2="57935" y2="54141"/>
                        <a14:foregroundMark x1="57935" y1="53695" x2="57935" y2="53695"/>
                        <a14:foregroundMark x1="57935" y1="53428" x2="57935" y2="53428"/>
                        <a14:foregroundMark x1="57179" y1="54408" x2="57179" y2="544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815" t="35364" r="32902" b="38745"/>
          <a:stretch/>
        </p:blipFill>
        <p:spPr>
          <a:xfrm>
            <a:off x="1785147" y="5043026"/>
            <a:ext cx="1098958" cy="1173846"/>
          </a:xfrm>
        </p:spPr>
      </p:pic>
    </p:spTree>
    <p:extLst>
      <p:ext uri="{BB962C8B-B14F-4D97-AF65-F5344CB8AC3E}">
        <p14:creationId xmlns:p14="http://schemas.microsoft.com/office/powerpoint/2010/main" val="3563261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5814C76-490A-43E5-A6A6-379E4F3A40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そこで、モデル診断！</a:t>
            </a:r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E9D9F13-216B-4D9D-9E81-D3FEB5F3D5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/>
              <a:t>VPA-04(2020)</a:t>
            </a:r>
            <a:r>
              <a:rPr lang="ja-JP" altLang="en-US"/>
              <a:t>　</a:t>
            </a:r>
            <a:r>
              <a:rPr lang="en-US" altLang="ja-JP"/>
              <a:t>VPA</a:t>
            </a:r>
            <a:r>
              <a:rPr lang="ja-JP" altLang="en-US"/>
              <a:t>のモデル診断　概要編</a:t>
            </a:r>
            <a:endParaRPr lang="ja-JP" altLang="en-US" sz="1400" dirty="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13586EE-204E-4599-BB1B-9C5C67953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F322B4-DF65-4574-B8F5-BE78497F5A3F}" type="slidenum">
              <a:rPr lang="ja-JP" altLang="en-US" smtClean="0"/>
              <a:pPr/>
              <a:t>3</a:t>
            </a:fld>
            <a:endParaRPr lang="ja-JP" altLang="en-US" sz="1400" dirty="0"/>
          </a:p>
        </p:txBody>
      </p:sp>
      <p:sp>
        <p:nvSpPr>
          <p:cNvPr id="12" name="楕円 11">
            <a:extLst>
              <a:ext uri="{FF2B5EF4-FFF2-40B4-BE49-F238E27FC236}">
                <a16:creationId xmlns:a16="http://schemas.microsoft.com/office/drawing/2014/main" id="{369005F1-356A-4F79-AF09-3097F8076444}"/>
              </a:ext>
            </a:extLst>
          </p:cNvPr>
          <p:cNvSpPr/>
          <p:nvPr/>
        </p:nvSpPr>
        <p:spPr>
          <a:xfrm>
            <a:off x="1291905" y="1816785"/>
            <a:ext cx="4804095" cy="915091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2800" dirty="0">
                <a:solidFill>
                  <a:schemeClr val="tx1"/>
                </a:solidFill>
              </a:rPr>
              <a:t>データとのフィット</a:t>
            </a:r>
            <a:endParaRPr kumimoji="1" lang="en-US" altLang="ja-JP" sz="2800" dirty="0">
              <a:solidFill>
                <a:schemeClr val="tx1"/>
              </a:solidFill>
            </a:endParaRPr>
          </a:p>
        </p:txBody>
      </p:sp>
      <p:sp>
        <p:nvSpPr>
          <p:cNvPr id="13" name="楕円 12">
            <a:extLst>
              <a:ext uri="{FF2B5EF4-FFF2-40B4-BE49-F238E27FC236}">
                <a16:creationId xmlns:a16="http://schemas.microsoft.com/office/drawing/2014/main" id="{8087FD11-2E33-4084-8A21-F01CB6BDA13E}"/>
              </a:ext>
            </a:extLst>
          </p:cNvPr>
          <p:cNvSpPr/>
          <p:nvPr/>
        </p:nvSpPr>
        <p:spPr>
          <a:xfrm>
            <a:off x="3581399" y="2629918"/>
            <a:ext cx="2295831" cy="865324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800" dirty="0">
                <a:solidFill>
                  <a:schemeClr val="tx1"/>
                </a:solidFill>
              </a:rPr>
              <a:t>予測能力</a:t>
            </a:r>
            <a:endParaRPr kumimoji="1" lang="en-US" altLang="ja-JP" sz="2800" dirty="0">
              <a:solidFill>
                <a:schemeClr val="tx1"/>
              </a:solidFill>
            </a:endParaRPr>
          </a:p>
        </p:txBody>
      </p:sp>
      <p:sp>
        <p:nvSpPr>
          <p:cNvPr id="14" name="楕円 13">
            <a:extLst>
              <a:ext uri="{FF2B5EF4-FFF2-40B4-BE49-F238E27FC236}">
                <a16:creationId xmlns:a16="http://schemas.microsoft.com/office/drawing/2014/main" id="{D510469B-11AF-4252-88B0-5AD275067E0C}"/>
              </a:ext>
            </a:extLst>
          </p:cNvPr>
          <p:cNvSpPr/>
          <p:nvPr/>
        </p:nvSpPr>
        <p:spPr>
          <a:xfrm>
            <a:off x="1285569" y="2629918"/>
            <a:ext cx="2295831" cy="865324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800" dirty="0">
                <a:solidFill>
                  <a:schemeClr val="tx1"/>
                </a:solidFill>
              </a:rPr>
              <a:t>信頼区間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15" name="矢印: 右 14">
            <a:extLst>
              <a:ext uri="{FF2B5EF4-FFF2-40B4-BE49-F238E27FC236}">
                <a16:creationId xmlns:a16="http://schemas.microsoft.com/office/drawing/2014/main" id="{8D33A26C-2273-44C9-A65B-61EA60623C53}"/>
              </a:ext>
            </a:extLst>
          </p:cNvPr>
          <p:cNvSpPr/>
          <p:nvPr/>
        </p:nvSpPr>
        <p:spPr>
          <a:xfrm rot="10800000">
            <a:off x="6096000" y="2031605"/>
            <a:ext cx="4575496" cy="1463636"/>
          </a:xfrm>
          <a:prstGeom prst="rightArrow">
            <a:avLst>
              <a:gd name="adj1" fmla="val 50000"/>
              <a:gd name="adj2" fmla="val 60890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4E3598BD-4B35-44FB-BD51-531D787A30AA}"/>
              </a:ext>
            </a:extLst>
          </p:cNvPr>
          <p:cNvSpPr txBox="1"/>
          <p:nvPr/>
        </p:nvSpPr>
        <p:spPr>
          <a:xfrm>
            <a:off x="6543367" y="2503821"/>
            <a:ext cx="41344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b="1" dirty="0">
                <a:latin typeface="Times New Roman" panose="02020603050405020304" pitchFamily="18" charset="0"/>
              </a:rPr>
              <a:t>モデルの妥当性の評価！</a:t>
            </a:r>
            <a:endParaRPr kumimoji="1" lang="en-US" altLang="ja-JP" sz="2800" b="1" dirty="0">
              <a:latin typeface="Times New Roman" panose="02020603050405020304" pitchFamily="18" charset="0"/>
            </a:endParaRPr>
          </a:p>
        </p:txBody>
      </p:sp>
      <p:pic>
        <p:nvPicPr>
          <p:cNvPr id="9" name="コンテンツ プレースホルダー 8">
            <a:extLst>
              <a:ext uri="{FF2B5EF4-FFF2-40B4-BE49-F238E27FC236}">
                <a16:creationId xmlns:a16="http://schemas.microsoft.com/office/drawing/2014/main" id="{156CC980-C039-4F97-955B-26BD97BAA0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43" t="35364" r="28381" b="36860"/>
          <a:stretch/>
        </p:blipFill>
        <p:spPr>
          <a:xfrm>
            <a:off x="1285569" y="4346201"/>
            <a:ext cx="1953567" cy="1753147"/>
          </a:xfrm>
        </p:spPr>
      </p:pic>
      <p:sp>
        <p:nvSpPr>
          <p:cNvPr id="21" name="吹き出し: 角を丸めた四角形 20">
            <a:extLst>
              <a:ext uri="{FF2B5EF4-FFF2-40B4-BE49-F238E27FC236}">
                <a16:creationId xmlns:a16="http://schemas.microsoft.com/office/drawing/2014/main" id="{C8F0D451-E7D4-4938-A601-E27F8E012602}"/>
              </a:ext>
            </a:extLst>
          </p:cNvPr>
          <p:cNvSpPr/>
          <p:nvPr/>
        </p:nvSpPr>
        <p:spPr>
          <a:xfrm>
            <a:off x="3581400" y="4308375"/>
            <a:ext cx="6618913" cy="1828800"/>
          </a:xfrm>
          <a:prstGeom prst="wedgeRoundRectCallout">
            <a:avLst>
              <a:gd name="adj1" fmla="val -59997"/>
              <a:gd name="adj2" fmla="val 8372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2800" u="sng" dirty="0">
                <a:solidFill>
                  <a:schemeClr val="tx1"/>
                </a:solidFill>
              </a:rPr>
              <a:t>正直な所</a:t>
            </a:r>
            <a:r>
              <a:rPr kumimoji="1" lang="en-US" altLang="ja-JP" sz="2800" u="sng" dirty="0">
                <a:solidFill>
                  <a:schemeClr val="tx1"/>
                </a:solidFill>
              </a:rPr>
              <a:t>…</a:t>
            </a:r>
          </a:p>
          <a:p>
            <a:r>
              <a:rPr lang="ja-JP" altLang="en-US" sz="2800" dirty="0">
                <a:solidFill>
                  <a:schemeClr val="tx1"/>
                </a:solidFill>
              </a:rPr>
              <a:t>・</a:t>
            </a:r>
            <a:r>
              <a:rPr kumimoji="1" lang="ja-JP" altLang="en-US" sz="2800" dirty="0">
                <a:solidFill>
                  <a:schemeClr val="tx1"/>
                </a:solidFill>
                <a:latin typeface="Times New Roman" panose="02020603050405020304" pitchFamily="18" charset="0"/>
              </a:rPr>
              <a:t>統計のこととかよく分からない</a:t>
            </a:r>
            <a:endParaRPr kumimoji="1" lang="en-US" altLang="ja-JP" sz="2800" dirty="0">
              <a:solidFill>
                <a:schemeClr val="tx1"/>
              </a:solidFill>
              <a:latin typeface="Times New Roman" panose="02020603050405020304" pitchFamily="18" charset="0"/>
            </a:endParaRPr>
          </a:p>
          <a:p>
            <a:r>
              <a:rPr kumimoji="1" lang="ja-JP" altLang="en-US" sz="2800" dirty="0">
                <a:solidFill>
                  <a:schemeClr val="tx1"/>
                </a:solidFill>
              </a:rPr>
              <a:t>・</a:t>
            </a:r>
            <a:r>
              <a:rPr lang="ja-JP" altLang="en-US" sz="2800" dirty="0">
                <a:solidFill>
                  <a:schemeClr val="tx1"/>
                </a:solidFill>
                <a:latin typeface="Times New Roman" panose="02020603050405020304" pitchFamily="18" charset="0"/>
              </a:rPr>
              <a:t>モデルも知らないのに診断だなんて</a:t>
            </a:r>
            <a:endParaRPr kumimoji="1" lang="ja-JP" altLang="en-US" sz="2800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5556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159EA56-4480-432E-9036-E61E0D6829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本発表の内容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9CFAB45-D113-4DC2-934E-429A6DA406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kumimoji="1" lang="en-US" altLang="ja-JP" dirty="0"/>
          </a:p>
          <a:p>
            <a:pPr marL="0" indent="0">
              <a:buNone/>
            </a:pPr>
            <a:r>
              <a:rPr kumimoji="1" lang="en-US" altLang="ja-JP" dirty="0"/>
              <a:t>1. </a:t>
            </a:r>
            <a:r>
              <a:rPr kumimoji="1" lang="ja-JP" altLang="en-US" dirty="0"/>
              <a:t>モデル診断とは？</a:t>
            </a:r>
            <a:r>
              <a:rPr kumimoji="1" lang="en-US" altLang="ja-JP" dirty="0"/>
              <a:t> (VPA-04)</a:t>
            </a:r>
          </a:p>
          <a:p>
            <a:endParaRPr lang="en-US" altLang="ja-JP" dirty="0"/>
          </a:p>
          <a:p>
            <a:endParaRPr lang="en-US" altLang="ja-JP" dirty="0"/>
          </a:p>
          <a:p>
            <a:pPr marL="0" indent="0">
              <a:buNone/>
            </a:pPr>
            <a:r>
              <a:rPr lang="en-US" altLang="ja-JP" dirty="0"/>
              <a:t>2</a:t>
            </a:r>
            <a:r>
              <a:rPr kumimoji="1" lang="en-US" altLang="ja-JP" dirty="0"/>
              <a:t>. </a:t>
            </a:r>
            <a:r>
              <a:rPr kumimoji="1" lang="ja-JP" altLang="en-US" dirty="0"/>
              <a:t>モデル診断の種類</a:t>
            </a:r>
            <a:r>
              <a:rPr kumimoji="1" lang="en-US" altLang="ja-JP" dirty="0"/>
              <a:t>(VPA-04)</a:t>
            </a:r>
            <a:r>
              <a:rPr kumimoji="1" lang="ja-JP" altLang="en-US" dirty="0"/>
              <a:t>　</a:t>
            </a:r>
            <a:endParaRPr kumimoji="1" lang="en-US" altLang="ja-JP" dirty="0"/>
          </a:p>
          <a:p>
            <a:endParaRPr kumimoji="1" lang="en-US" altLang="ja-JP" dirty="0">
              <a:solidFill>
                <a:schemeClr val="bg1">
                  <a:lumMod val="65000"/>
                </a:schemeClr>
              </a:solidFill>
            </a:endParaRPr>
          </a:p>
          <a:p>
            <a:endParaRPr kumimoji="1" lang="en-US" altLang="ja-JP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r>
              <a:rPr lang="en-US" altLang="ja-JP" dirty="0">
                <a:solidFill>
                  <a:schemeClr val="bg1">
                    <a:lumMod val="65000"/>
                  </a:schemeClr>
                </a:solidFill>
              </a:rPr>
              <a:t>3</a:t>
            </a:r>
            <a:r>
              <a:rPr kumimoji="1" lang="en-US" altLang="ja-JP" dirty="0">
                <a:solidFill>
                  <a:schemeClr val="bg1">
                    <a:lumMod val="65000"/>
                  </a:schemeClr>
                </a:solidFill>
              </a:rPr>
              <a:t>. frasyr</a:t>
            </a:r>
            <a:r>
              <a:rPr kumimoji="1" lang="ja-JP" altLang="en-US" dirty="0">
                <a:solidFill>
                  <a:schemeClr val="bg1">
                    <a:lumMod val="65000"/>
                  </a:schemeClr>
                </a:solidFill>
              </a:rPr>
              <a:t>のコード</a:t>
            </a:r>
            <a:r>
              <a:rPr kumimoji="1" lang="en-US" altLang="ja-JP" dirty="0">
                <a:solidFill>
                  <a:schemeClr val="bg1">
                    <a:lumMod val="65000"/>
                  </a:schemeClr>
                </a:solidFill>
              </a:rPr>
              <a:t>(VPA-05) </a:t>
            </a:r>
            <a:r>
              <a:rPr kumimoji="1" lang="ja-JP" altLang="en-US" dirty="0">
                <a:solidFill>
                  <a:schemeClr val="bg1">
                    <a:lumMod val="65000"/>
                  </a:schemeClr>
                </a:solidFill>
              </a:rPr>
              <a:t>　</a:t>
            </a:r>
            <a:endParaRPr kumimoji="1" lang="en-US" altLang="ja-JP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E89DE2B-A125-4286-ADEE-8711FBAE56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/>
              <a:t>VPA-04(2020)</a:t>
            </a:r>
            <a:r>
              <a:rPr lang="ja-JP" altLang="en-US"/>
              <a:t>　</a:t>
            </a:r>
            <a:r>
              <a:rPr lang="en-US" altLang="ja-JP"/>
              <a:t>VPA</a:t>
            </a:r>
            <a:r>
              <a:rPr lang="ja-JP" altLang="en-US"/>
              <a:t>のモデル診断　概要編</a:t>
            </a:r>
            <a:endParaRPr lang="ja-JP" altLang="en-US" sz="1400" dirty="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56B887E-0B4D-4BCD-BC22-D9608CF2F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F322B4-DF65-4574-B8F5-BE78497F5A3F}" type="slidenum">
              <a:rPr lang="ja-JP" altLang="en-US" smtClean="0"/>
              <a:pPr/>
              <a:t>4</a:t>
            </a:fld>
            <a:endParaRPr lang="ja-JP" altLang="en-US" sz="1400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2BCD6671-BF0B-4C3C-9B5A-F4B3A12B61D5}"/>
              </a:ext>
            </a:extLst>
          </p:cNvPr>
          <p:cNvSpPr txBox="1"/>
          <p:nvPr/>
        </p:nvSpPr>
        <p:spPr>
          <a:xfrm>
            <a:off x="5987606" y="5366760"/>
            <a:ext cx="43140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8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⇒　モデル診断が</a:t>
            </a:r>
            <a:r>
              <a:rPr kumimoji="1" lang="en-US" altLang="ja-JP" sz="28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1</a:t>
            </a:r>
            <a:r>
              <a:rPr kumimoji="1" lang="ja-JP" altLang="en-US" sz="28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行で！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762FA7DB-8206-4CB5-8270-0C74373E7AF9}"/>
              </a:ext>
            </a:extLst>
          </p:cNvPr>
          <p:cNvSpPr txBox="1"/>
          <p:nvPr/>
        </p:nvSpPr>
        <p:spPr>
          <a:xfrm>
            <a:off x="5987606" y="3830820"/>
            <a:ext cx="39549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800" dirty="0">
                <a:latin typeface="Times New Roman" panose="02020603050405020304" pitchFamily="18" charset="0"/>
              </a:rPr>
              <a:t>⇒　用途で様々、</a:t>
            </a:r>
            <a:r>
              <a:rPr kumimoji="1" lang="en-US" altLang="ja-JP" sz="2800" dirty="0">
                <a:latin typeface="Times New Roman" panose="02020603050405020304" pitchFamily="18" charset="0"/>
              </a:rPr>
              <a:t>6</a:t>
            </a:r>
            <a:r>
              <a:rPr kumimoji="1" lang="ja-JP" altLang="en-US" sz="2800" dirty="0">
                <a:latin typeface="Times New Roman" panose="02020603050405020304" pitchFamily="18" charset="0"/>
              </a:rPr>
              <a:t>種類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D59B564A-1453-4B51-906A-9C5A85F10C89}"/>
              </a:ext>
            </a:extLst>
          </p:cNvPr>
          <p:cNvSpPr txBox="1"/>
          <p:nvPr/>
        </p:nvSpPr>
        <p:spPr>
          <a:xfrm>
            <a:off x="5987606" y="2294880"/>
            <a:ext cx="44935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800" dirty="0">
                <a:latin typeface="Times New Roman" panose="02020603050405020304" pitchFamily="18" charset="0"/>
              </a:rPr>
              <a:t>⇒　モデルの味見チェック</a:t>
            </a:r>
          </a:p>
        </p:txBody>
      </p:sp>
    </p:spTree>
    <p:extLst>
      <p:ext uri="{BB962C8B-B14F-4D97-AF65-F5344CB8AC3E}">
        <p14:creationId xmlns:p14="http://schemas.microsoft.com/office/powerpoint/2010/main" val="23386429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図 15">
            <a:extLst>
              <a:ext uri="{FF2B5EF4-FFF2-40B4-BE49-F238E27FC236}">
                <a16:creationId xmlns:a16="http://schemas.microsoft.com/office/drawing/2014/main" id="{EDD60383-1155-4CD8-A4FF-42C1097531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7469" y="4493206"/>
            <a:ext cx="2376055" cy="1697182"/>
          </a:xfrm>
          <a:prstGeom prst="rect">
            <a:avLst/>
          </a:prstGeom>
        </p:spPr>
      </p:pic>
      <p:sp>
        <p:nvSpPr>
          <p:cNvPr id="17" name="矢印: 右 16">
            <a:extLst>
              <a:ext uri="{FF2B5EF4-FFF2-40B4-BE49-F238E27FC236}">
                <a16:creationId xmlns:a16="http://schemas.microsoft.com/office/drawing/2014/main" id="{99520E3A-1D48-4CF7-A69C-0A631D563015}"/>
              </a:ext>
            </a:extLst>
          </p:cNvPr>
          <p:cNvSpPr/>
          <p:nvPr/>
        </p:nvSpPr>
        <p:spPr>
          <a:xfrm>
            <a:off x="2508309" y="2387875"/>
            <a:ext cx="7189364" cy="2820887"/>
          </a:xfrm>
          <a:prstGeom prst="rightArrow">
            <a:avLst>
              <a:gd name="adj1" fmla="val 50000"/>
              <a:gd name="adj2" fmla="val 66059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A46EC1E7-D11A-4F7C-B76D-B08170746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料理だと味見</a:t>
            </a:r>
            <a:endParaRPr kumimoji="1" lang="ja-JP" altLang="en-US" dirty="0"/>
          </a:p>
        </p:txBody>
      </p:sp>
      <p:pic>
        <p:nvPicPr>
          <p:cNvPr id="8" name="コンテンツ プレースホルダー 7">
            <a:extLst>
              <a:ext uri="{FF2B5EF4-FFF2-40B4-BE49-F238E27FC236}">
                <a16:creationId xmlns:a16="http://schemas.microsoft.com/office/drawing/2014/main" id="{93BB3EDB-74DD-4779-925F-D25E21F682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4747" y="1690688"/>
            <a:ext cx="1733966" cy="1738312"/>
          </a:xfrm>
        </p:spPr>
      </p:pic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A31C75B-7926-46B1-AC20-804764F7DC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/>
              <a:t>VPA-04(2020)</a:t>
            </a:r>
            <a:r>
              <a:rPr lang="ja-JP" altLang="en-US"/>
              <a:t>　</a:t>
            </a:r>
            <a:r>
              <a:rPr lang="en-US" altLang="ja-JP"/>
              <a:t>VPA</a:t>
            </a:r>
            <a:r>
              <a:rPr lang="ja-JP" altLang="en-US"/>
              <a:t>のモデル診断　概要編</a:t>
            </a:r>
            <a:endParaRPr lang="ja-JP" altLang="en-US" sz="1400" dirty="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2964EDB-7741-4D90-AFBB-33E1BECEB7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F322B4-DF65-4574-B8F5-BE78497F5A3F}" type="slidenum">
              <a:rPr lang="ja-JP" altLang="en-US" smtClean="0"/>
              <a:pPr/>
              <a:t>5</a:t>
            </a:fld>
            <a:endParaRPr lang="ja-JP" altLang="en-US" sz="1400" dirty="0"/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67171492-C0D1-498C-AC7C-18E1B87FF1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9356" y="1685627"/>
            <a:ext cx="2032347" cy="1743373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65F5DFFF-875F-46B5-8F15-8A88AA977FF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3281" y="1707314"/>
            <a:ext cx="1564432" cy="1723892"/>
          </a:xfrm>
          <a:prstGeom prst="rect">
            <a:avLst/>
          </a:prstGeom>
        </p:spPr>
      </p:pic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21DC69CF-4A51-4E51-8A6F-FB6515EC86C8}"/>
              </a:ext>
            </a:extLst>
          </p:cNvPr>
          <p:cNvSpPr txBox="1"/>
          <p:nvPr/>
        </p:nvSpPr>
        <p:spPr>
          <a:xfrm>
            <a:off x="1035842" y="3593076"/>
            <a:ext cx="233910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800" dirty="0">
                <a:latin typeface="Times New Roman" panose="02020603050405020304" pitchFamily="18" charset="0"/>
              </a:rPr>
              <a:t>調査の実施</a:t>
            </a:r>
            <a:endParaRPr kumimoji="1" lang="en-US" altLang="ja-JP" sz="2800" dirty="0">
              <a:latin typeface="Times New Roman" panose="02020603050405020304" pitchFamily="18" charset="0"/>
            </a:endParaRPr>
          </a:p>
          <a:p>
            <a:pPr algn="l"/>
            <a:r>
              <a:rPr kumimoji="1" lang="ja-JP" altLang="en-US" sz="2800" dirty="0">
                <a:latin typeface="Times New Roman" panose="02020603050405020304" pitchFamily="18" charset="0"/>
              </a:rPr>
              <a:t>漁獲量の入手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2410CC0F-7F89-4F3D-A609-68A3F0E2FEDB}"/>
              </a:ext>
            </a:extLst>
          </p:cNvPr>
          <p:cNvSpPr txBox="1"/>
          <p:nvPr/>
        </p:nvSpPr>
        <p:spPr>
          <a:xfrm>
            <a:off x="4103510" y="3798318"/>
            <a:ext cx="37440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2800" dirty="0">
                <a:latin typeface="Times New Roman" panose="02020603050405020304" pitchFamily="18" charset="0"/>
              </a:rPr>
              <a:t>VPA</a:t>
            </a:r>
            <a:r>
              <a:rPr kumimoji="1" lang="ja-JP" altLang="en-US" sz="2800" dirty="0">
                <a:latin typeface="Times New Roman" panose="02020603050405020304" pitchFamily="18" charset="0"/>
              </a:rPr>
              <a:t>による資源量推定</a:t>
            </a: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A78DFD0A-AA0A-4649-9367-0B85C9D0A5EF}"/>
              </a:ext>
            </a:extLst>
          </p:cNvPr>
          <p:cNvSpPr txBox="1"/>
          <p:nvPr/>
        </p:nvSpPr>
        <p:spPr>
          <a:xfrm>
            <a:off x="7949760" y="3801482"/>
            <a:ext cx="37440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2800" dirty="0">
                <a:latin typeface="Times New Roman" panose="02020603050405020304" pitchFamily="18" charset="0"/>
              </a:rPr>
              <a:t>VPA</a:t>
            </a:r>
            <a:r>
              <a:rPr kumimoji="1" lang="ja-JP" altLang="en-US" sz="2800" dirty="0">
                <a:latin typeface="Times New Roman" panose="02020603050405020304" pitchFamily="18" charset="0"/>
              </a:rPr>
              <a:t>結果のモデル診断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3E60D813-4BF2-4043-BBE6-B089E92575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249" y="4497462"/>
            <a:ext cx="2265013" cy="1698760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4AA09C53-8197-4202-8166-C49F1E69C11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1579" y="4497461"/>
            <a:ext cx="3224624" cy="1692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8903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993A0AA-5D64-493A-9493-E5E2169AD4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モデル診断の種類①</a:t>
            </a:r>
            <a:br>
              <a:rPr kumimoji="1" lang="en-US" altLang="ja-JP" dirty="0"/>
            </a:br>
            <a:r>
              <a:rPr lang="ja-JP" altLang="en-US" dirty="0"/>
              <a:t>－残差プロット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35065B1-6943-4214-949F-95FC884E03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C6A3C59-20D2-44DC-A232-314DF63AF4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/>
              <a:t>VPA-04(2020)</a:t>
            </a:r>
            <a:r>
              <a:rPr lang="ja-JP" altLang="en-US"/>
              <a:t>　</a:t>
            </a:r>
            <a:r>
              <a:rPr lang="en-US" altLang="ja-JP"/>
              <a:t>VPA</a:t>
            </a:r>
            <a:r>
              <a:rPr lang="ja-JP" altLang="en-US"/>
              <a:t>のモデル診断　概要編</a:t>
            </a:r>
            <a:endParaRPr lang="ja-JP" altLang="en-US" sz="1400" dirty="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20C567C-22A7-4AE4-AA15-98A6B5844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F322B4-DF65-4574-B8F5-BE78497F5A3F}" type="slidenum">
              <a:rPr lang="ja-JP" altLang="en-US" smtClean="0"/>
              <a:pPr/>
              <a:t>6</a:t>
            </a:fld>
            <a:endParaRPr lang="ja-JP" altLang="en-US" sz="1400" dirty="0"/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70F3C28E-029F-4FB5-8B6E-1E5FD3C90A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7525" y="2668803"/>
            <a:ext cx="4707749" cy="3362677"/>
          </a:xfrm>
          <a:prstGeom prst="rect">
            <a:avLst/>
          </a:prstGeom>
        </p:spPr>
      </p:pic>
      <p:sp>
        <p:nvSpPr>
          <p:cNvPr id="11" name="四角形: 角を丸くする 10">
            <a:extLst>
              <a:ext uri="{FF2B5EF4-FFF2-40B4-BE49-F238E27FC236}">
                <a16:creationId xmlns:a16="http://schemas.microsoft.com/office/drawing/2014/main" id="{A2AF6B88-D07B-46BC-99CD-0E7AA1DD9E08}"/>
              </a:ext>
            </a:extLst>
          </p:cNvPr>
          <p:cNvSpPr/>
          <p:nvPr/>
        </p:nvSpPr>
        <p:spPr>
          <a:xfrm>
            <a:off x="6920917" y="498764"/>
            <a:ext cx="4432883" cy="1119538"/>
          </a:xfrm>
          <a:prstGeom prst="roundRect">
            <a:avLst>
              <a:gd name="adj" fmla="val 21163"/>
            </a:avLst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3200" dirty="0">
                <a:solidFill>
                  <a:schemeClr val="bg1"/>
                </a:solidFill>
              </a:rPr>
              <a:t>データ</a:t>
            </a:r>
            <a:r>
              <a:rPr kumimoji="1" lang="en-US" altLang="ja-JP" sz="3200" dirty="0">
                <a:solidFill>
                  <a:schemeClr val="bg1"/>
                </a:solidFill>
              </a:rPr>
              <a:t>(CPUE</a:t>
            </a:r>
            <a:r>
              <a:rPr kumimoji="1" lang="ja-JP" altLang="en-US" sz="3200" dirty="0">
                <a:solidFill>
                  <a:schemeClr val="bg1"/>
                </a:solidFill>
              </a:rPr>
              <a:t>等</a:t>
            </a:r>
            <a:r>
              <a:rPr kumimoji="1" lang="en-US" altLang="ja-JP" sz="3200" dirty="0">
                <a:solidFill>
                  <a:schemeClr val="bg1"/>
                </a:solidFill>
              </a:rPr>
              <a:t>)</a:t>
            </a:r>
            <a:r>
              <a:rPr kumimoji="1" lang="ja-JP" altLang="en-US" sz="3200" dirty="0">
                <a:solidFill>
                  <a:schemeClr val="bg1"/>
                </a:solidFill>
              </a:rPr>
              <a:t>とのフィット具合を見る</a:t>
            </a:r>
            <a:endParaRPr kumimoji="1" lang="en-US" altLang="ja-JP" sz="3200" dirty="0">
              <a:solidFill>
                <a:schemeClr val="bg1"/>
              </a:solidFill>
            </a:endParaRPr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7DEACEAC-0DDE-4F18-9404-756326F20D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728" y="2668803"/>
            <a:ext cx="4707749" cy="3362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9388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正方形/長方形 60">
            <a:extLst>
              <a:ext uri="{FF2B5EF4-FFF2-40B4-BE49-F238E27FC236}">
                <a16:creationId xmlns:a16="http://schemas.microsoft.com/office/drawing/2014/main" id="{C29E6FD2-8FE9-4F76-A7DD-C54747CCDE34}"/>
              </a:ext>
            </a:extLst>
          </p:cNvPr>
          <p:cNvSpPr/>
          <p:nvPr/>
        </p:nvSpPr>
        <p:spPr>
          <a:xfrm>
            <a:off x="5430253" y="2138981"/>
            <a:ext cx="4066923" cy="5665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4" name="直線コネクタ 43">
            <a:extLst>
              <a:ext uri="{FF2B5EF4-FFF2-40B4-BE49-F238E27FC236}">
                <a16:creationId xmlns:a16="http://schemas.microsoft.com/office/drawing/2014/main" id="{67AF58C2-5A2C-48DD-A28A-A0835ED6D5BF}"/>
              </a:ext>
            </a:extLst>
          </p:cNvPr>
          <p:cNvCxnSpPr>
            <a:cxnSpLocks/>
            <a:endCxn id="43" idx="0"/>
          </p:cNvCxnSpPr>
          <p:nvPr/>
        </p:nvCxnSpPr>
        <p:spPr>
          <a:xfrm flipV="1">
            <a:off x="4859662" y="3597456"/>
            <a:ext cx="0" cy="72373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タイトル 1">
            <a:extLst>
              <a:ext uri="{FF2B5EF4-FFF2-40B4-BE49-F238E27FC236}">
                <a16:creationId xmlns:a16="http://schemas.microsoft.com/office/drawing/2014/main" id="{1993A0AA-5D64-493A-9493-E5E2169AD4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モデル診断の種類①</a:t>
            </a:r>
            <a:br>
              <a:rPr kumimoji="1" lang="en-US" altLang="ja-JP" dirty="0"/>
            </a:br>
            <a:r>
              <a:rPr lang="ja-JP" altLang="en-US" dirty="0"/>
              <a:t>－残差プロット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35065B1-6943-4214-949F-95FC884E03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en-US" altLang="ja-JP" sz="1800" dirty="0"/>
          </a:p>
          <a:p>
            <a:pPr marL="0" indent="0">
              <a:buNone/>
            </a:pPr>
            <a:r>
              <a:rPr lang="ja-JP" altLang="en-US" b="1" dirty="0"/>
              <a:t>そもそも対数残差とは</a:t>
            </a:r>
            <a:r>
              <a:rPr lang="en-US" altLang="ja-JP" b="1" dirty="0"/>
              <a:t>…</a:t>
            </a:r>
            <a:r>
              <a:rPr lang="ja-JP" altLang="en-US" dirty="0"/>
              <a:t>　　</a:t>
            </a:r>
            <a:r>
              <a:rPr kumimoji="1" lang="en-US" altLang="ja-JP" sz="2800" dirty="0">
                <a:solidFill>
                  <a:sysClr val="windowText" lastClr="000000"/>
                </a:solidFill>
                <a:latin typeface="Times New Roman" panose="02020603050405020304" pitchFamily="18" charset="0"/>
                <a:ea typeface="游ゴシック" panose="020B0400000000000000" pitchFamily="50" charset="-128"/>
              </a:rPr>
              <a:t>Log(</a:t>
            </a:r>
            <a:r>
              <a:rPr kumimoji="1" lang="ja-JP" altLang="en-US" sz="2800" dirty="0">
                <a:solidFill>
                  <a:sysClr val="windowText" lastClr="000000"/>
                </a:solidFill>
                <a:latin typeface="Times New Roman" panose="02020603050405020304" pitchFamily="18" charset="0"/>
                <a:ea typeface="游ゴシック" panose="020B0400000000000000" pitchFamily="50" charset="-128"/>
              </a:rPr>
              <a:t>観測値</a:t>
            </a:r>
            <a:r>
              <a:rPr kumimoji="1" lang="en-US" altLang="ja-JP" sz="2800" dirty="0">
                <a:solidFill>
                  <a:sysClr val="windowText" lastClr="000000"/>
                </a:solidFill>
                <a:latin typeface="Times New Roman" panose="02020603050405020304" pitchFamily="18" charset="0"/>
                <a:ea typeface="游ゴシック" panose="020B0400000000000000" pitchFamily="50" charset="-128"/>
              </a:rPr>
              <a:t>)-Log(</a:t>
            </a:r>
            <a:r>
              <a:rPr kumimoji="1" lang="ja-JP" altLang="en-US" sz="2800" dirty="0">
                <a:solidFill>
                  <a:sysClr val="windowText" lastClr="000000"/>
                </a:solidFill>
                <a:latin typeface="Times New Roman" panose="02020603050405020304" pitchFamily="18" charset="0"/>
                <a:ea typeface="游ゴシック" panose="020B0400000000000000" pitchFamily="50" charset="-128"/>
              </a:rPr>
              <a:t>予測値</a:t>
            </a:r>
            <a:r>
              <a:rPr kumimoji="1" lang="en-US" altLang="ja-JP" sz="2800" dirty="0">
                <a:solidFill>
                  <a:sysClr val="windowText" lastClr="000000"/>
                </a:solidFill>
                <a:latin typeface="Times New Roman" panose="02020603050405020304" pitchFamily="18" charset="0"/>
                <a:ea typeface="游ゴシック" panose="020B0400000000000000" pitchFamily="50" charset="-128"/>
              </a:rPr>
              <a:t>)</a:t>
            </a:r>
            <a:endParaRPr lang="en-US" altLang="ja-JP" dirty="0"/>
          </a:p>
          <a:p>
            <a:pPr marL="0" indent="0">
              <a:buNone/>
            </a:pPr>
            <a:endParaRPr lang="en-US" altLang="ja-JP" dirty="0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C6A3C59-20D2-44DC-A232-314DF63AF4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/>
              <a:t>VPA-04(2020)</a:t>
            </a:r>
            <a:r>
              <a:rPr lang="ja-JP" altLang="en-US"/>
              <a:t>　</a:t>
            </a:r>
            <a:r>
              <a:rPr lang="en-US" altLang="ja-JP"/>
              <a:t>VPA</a:t>
            </a:r>
            <a:r>
              <a:rPr lang="ja-JP" altLang="en-US"/>
              <a:t>のモデル診断　概要編</a:t>
            </a:r>
            <a:endParaRPr lang="ja-JP" altLang="en-US" sz="1400" dirty="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20C567C-22A7-4AE4-AA15-98A6B5844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F322B4-DF65-4574-B8F5-BE78497F5A3F}" type="slidenum">
              <a:rPr lang="ja-JP" altLang="en-US" smtClean="0"/>
              <a:pPr/>
              <a:t>7</a:t>
            </a:fld>
            <a:endParaRPr lang="ja-JP" altLang="en-US" sz="1400" dirty="0"/>
          </a:p>
        </p:txBody>
      </p:sp>
      <p:sp>
        <p:nvSpPr>
          <p:cNvPr id="11" name="四角形: 角を丸くする 10">
            <a:extLst>
              <a:ext uri="{FF2B5EF4-FFF2-40B4-BE49-F238E27FC236}">
                <a16:creationId xmlns:a16="http://schemas.microsoft.com/office/drawing/2014/main" id="{A2AF6B88-D07B-46BC-99CD-0E7AA1DD9E08}"/>
              </a:ext>
            </a:extLst>
          </p:cNvPr>
          <p:cNvSpPr/>
          <p:nvPr/>
        </p:nvSpPr>
        <p:spPr>
          <a:xfrm>
            <a:off x="6920917" y="498764"/>
            <a:ext cx="4432883" cy="1119538"/>
          </a:xfrm>
          <a:prstGeom prst="roundRect">
            <a:avLst>
              <a:gd name="adj" fmla="val 21163"/>
            </a:avLst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3200" dirty="0">
                <a:solidFill>
                  <a:schemeClr val="bg1"/>
                </a:solidFill>
              </a:rPr>
              <a:t>データ</a:t>
            </a:r>
            <a:r>
              <a:rPr kumimoji="1" lang="en-US" altLang="ja-JP" sz="3200" dirty="0">
                <a:solidFill>
                  <a:schemeClr val="bg1"/>
                </a:solidFill>
              </a:rPr>
              <a:t>(CPUE</a:t>
            </a:r>
            <a:r>
              <a:rPr kumimoji="1" lang="ja-JP" altLang="en-US" sz="3200" dirty="0">
                <a:solidFill>
                  <a:schemeClr val="bg1"/>
                </a:solidFill>
              </a:rPr>
              <a:t>等</a:t>
            </a:r>
            <a:r>
              <a:rPr kumimoji="1" lang="en-US" altLang="ja-JP" sz="3200" dirty="0">
                <a:solidFill>
                  <a:schemeClr val="bg1"/>
                </a:solidFill>
              </a:rPr>
              <a:t>)</a:t>
            </a:r>
            <a:r>
              <a:rPr kumimoji="1" lang="ja-JP" altLang="en-US" sz="3200" dirty="0">
                <a:solidFill>
                  <a:schemeClr val="bg1"/>
                </a:solidFill>
              </a:rPr>
              <a:t>とのフィット具合を見る</a:t>
            </a:r>
            <a:endParaRPr kumimoji="1" lang="en-US" altLang="ja-JP" sz="3200" dirty="0">
              <a:solidFill>
                <a:schemeClr val="bg1"/>
              </a:solidFill>
            </a:endParaRPr>
          </a:p>
        </p:txBody>
      </p:sp>
      <p:cxnSp>
        <p:nvCxnSpPr>
          <p:cNvPr id="15" name="直線矢印コネクタ 14">
            <a:extLst>
              <a:ext uri="{FF2B5EF4-FFF2-40B4-BE49-F238E27FC236}">
                <a16:creationId xmlns:a16="http://schemas.microsoft.com/office/drawing/2014/main" id="{4CF45D81-70AB-470C-BF94-D1AC15C47FAF}"/>
              </a:ext>
            </a:extLst>
          </p:cNvPr>
          <p:cNvCxnSpPr>
            <a:cxnSpLocks/>
          </p:cNvCxnSpPr>
          <p:nvPr/>
        </p:nvCxnSpPr>
        <p:spPr>
          <a:xfrm flipV="1">
            <a:off x="2135219" y="3174846"/>
            <a:ext cx="0" cy="273481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矢印コネクタ 15">
            <a:extLst>
              <a:ext uri="{FF2B5EF4-FFF2-40B4-BE49-F238E27FC236}">
                <a16:creationId xmlns:a16="http://schemas.microsoft.com/office/drawing/2014/main" id="{E0001AC3-DD34-4C1E-AC29-57D930B8CFEB}"/>
              </a:ext>
            </a:extLst>
          </p:cNvPr>
          <p:cNvCxnSpPr>
            <a:cxnSpLocks/>
          </p:cNvCxnSpPr>
          <p:nvPr/>
        </p:nvCxnSpPr>
        <p:spPr>
          <a:xfrm>
            <a:off x="2101663" y="5909657"/>
            <a:ext cx="4723002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2553C961-2053-4383-B7F5-0E6B03A4C1A9}"/>
              </a:ext>
            </a:extLst>
          </p:cNvPr>
          <p:cNvSpPr txBox="1"/>
          <p:nvPr/>
        </p:nvSpPr>
        <p:spPr>
          <a:xfrm rot="16200000">
            <a:off x="324037" y="4223985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000" dirty="0">
                <a:latin typeface="Times New Roman" panose="02020603050405020304" pitchFamily="18" charset="0"/>
              </a:rPr>
              <a:t>資源量指標値</a:t>
            </a: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1085D203-2459-4CF3-8D10-BB7C0B3F1412}"/>
              </a:ext>
            </a:extLst>
          </p:cNvPr>
          <p:cNvSpPr txBox="1"/>
          <p:nvPr/>
        </p:nvSpPr>
        <p:spPr>
          <a:xfrm>
            <a:off x="3896022" y="5950635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000" dirty="0">
                <a:latin typeface="Times New Roman" panose="02020603050405020304" pitchFamily="18" charset="0"/>
              </a:rPr>
              <a:t>時系列</a:t>
            </a:r>
          </a:p>
        </p:txBody>
      </p:sp>
      <p:cxnSp>
        <p:nvCxnSpPr>
          <p:cNvPr id="20" name="直線コネクタ 19">
            <a:extLst>
              <a:ext uri="{FF2B5EF4-FFF2-40B4-BE49-F238E27FC236}">
                <a16:creationId xmlns:a16="http://schemas.microsoft.com/office/drawing/2014/main" id="{A427A9E9-B1A9-4F24-8C43-6F4AD6C5E75E}"/>
              </a:ext>
            </a:extLst>
          </p:cNvPr>
          <p:cNvCxnSpPr>
            <a:cxnSpLocks/>
          </p:cNvCxnSpPr>
          <p:nvPr/>
        </p:nvCxnSpPr>
        <p:spPr>
          <a:xfrm flipV="1">
            <a:off x="2160867" y="3659526"/>
            <a:ext cx="4424418" cy="1626289"/>
          </a:xfrm>
          <a:prstGeom prst="line">
            <a:avLst/>
          </a:prstGeom>
          <a:ln w="381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フローチャート: 結合子 20">
            <a:extLst>
              <a:ext uri="{FF2B5EF4-FFF2-40B4-BE49-F238E27FC236}">
                <a16:creationId xmlns:a16="http://schemas.microsoft.com/office/drawing/2014/main" id="{E3D6CC7F-B6DA-4FD1-9E9D-431B58567C98}"/>
              </a:ext>
            </a:extLst>
          </p:cNvPr>
          <p:cNvSpPr/>
          <p:nvPr/>
        </p:nvSpPr>
        <p:spPr>
          <a:xfrm>
            <a:off x="4113036" y="4295140"/>
            <a:ext cx="260039" cy="239443"/>
          </a:xfrm>
          <a:prstGeom prst="flowChartConnector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kumimoji="1" lang="ja-JP" altLang="en-US"/>
          </a:p>
        </p:txBody>
      </p:sp>
      <p:cxnSp>
        <p:nvCxnSpPr>
          <p:cNvPr id="36" name="直線コネクタ 35">
            <a:extLst>
              <a:ext uri="{FF2B5EF4-FFF2-40B4-BE49-F238E27FC236}">
                <a16:creationId xmlns:a16="http://schemas.microsoft.com/office/drawing/2014/main" id="{0690D41C-E348-4827-9E83-D20C8ED105B9}"/>
              </a:ext>
            </a:extLst>
          </p:cNvPr>
          <p:cNvCxnSpPr>
            <a:cxnSpLocks/>
            <a:stCxn id="24" idx="4"/>
          </p:cNvCxnSpPr>
          <p:nvPr/>
        </p:nvCxnSpPr>
        <p:spPr>
          <a:xfrm flipV="1">
            <a:off x="5700464" y="3959321"/>
            <a:ext cx="0" cy="814705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フローチャート: 結合子 23">
            <a:extLst>
              <a:ext uri="{FF2B5EF4-FFF2-40B4-BE49-F238E27FC236}">
                <a16:creationId xmlns:a16="http://schemas.microsoft.com/office/drawing/2014/main" id="{4ABD7D9E-5739-42D8-8552-08D25C70A0AE}"/>
              </a:ext>
            </a:extLst>
          </p:cNvPr>
          <p:cNvSpPr/>
          <p:nvPr/>
        </p:nvSpPr>
        <p:spPr>
          <a:xfrm>
            <a:off x="5570444" y="4534583"/>
            <a:ext cx="260039" cy="239443"/>
          </a:xfrm>
          <a:prstGeom prst="flowChartConnector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kumimoji="1" lang="ja-JP" altLang="en-US"/>
          </a:p>
        </p:txBody>
      </p:sp>
      <p:cxnSp>
        <p:nvCxnSpPr>
          <p:cNvPr id="40" name="直線コネクタ 39">
            <a:extLst>
              <a:ext uri="{FF2B5EF4-FFF2-40B4-BE49-F238E27FC236}">
                <a16:creationId xmlns:a16="http://schemas.microsoft.com/office/drawing/2014/main" id="{8C999CEE-3DB9-4FB7-BE2E-212560A860D1}"/>
              </a:ext>
            </a:extLst>
          </p:cNvPr>
          <p:cNvCxnSpPr>
            <a:cxnSpLocks/>
            <a:endCxn id="35" idx="0"/>
          </p:cNvCxnSpPr>
          <p:nvPr/>
        </p:nvCxnSpPr>
        <p:spPr>
          <a:xfrm flipV="1">
            <a:off x="2846003" y="3763065"/>
            <a:ext cx="0" cy="1223685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フローチャート: 結合子 34">
            <a:extLst>
              <a:ext uri="{FF2B5EF4-FFF2-40B4-BE49-F238E27FC236}">
                <a16:creationId xmlns:a16="http://schemas.microsoft.com/office/drawing/2014/main" id="{BC7800BA-4787-49AF-A0BA-F597D7E4FC54}"/>
              </a:ext>
            </a:extLst>
          </p:cNvPr>
          <p:cNvSpPr/>
          <p:nvPr/>
        </p:nvSpPr>
        <p:spPr>
          <a:xfrm>
            <a:off x="2715983" y="3763065"/>
            <a:ext cx="260039" cy="239443"/>
          </a:xfrm>
          <a:prstGeom prst="flowChartConnector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kumimoji="1" lang="ja-JP" altLang="en-US"/>
          </a:p>
        </p:txBody>
      </p:sp>
      <p:sp>
        <p:nvSpPr>
          <p:cNvPr id="42" name="フローチャート: 結合子 41">
            <a:extLst>
              <a:ext uri="{FF2B5EF4-FFF2-40B4-BE49-F238E27FC236}">
                <a16:creationId xmlns:a16="http://schemas.microsoft.com/office/drawing/2014/main" id="{1A2CE2DE-B17F-4987-9895-07ADA9E6BAD0}"/>
              </a:ext>
            </a:extLst>
          </p:cNvPr>
          <p:cNvSpPr/>
          <p:nvPr/>
        </p:nvSpPr>
        <p:spPr>
          <a:xfrm>
            <a:off x="3452843" y="4747306"/>
            <a:ext cx="260039" cy="239443"/>
          </a:xfrm>
          <a:prstGeom prst="flowChartConnector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kumimoji="1" lang="ja-JP" altLang="en-US"/>
          </a:p>
        </p:txBody>
      </p:sp>
      <p:sp>
        <p:nvSpPr>
          <p:cNvPr id="43" name="フローチャート: 結合子 42">
            <a:extLst>
              <a:ext uri="{FF2B5EF4-FFF2-40B4-BE49-F238E27FC236}">
                <a16:creationId xmlns:a16="http://schemas.microsoft.com/office/drawing/2014/main" id="{007B018F-73EE-4B5E-8122-A987AD824D43}"/>
              </a:ext>
            </a:extLst>
          </p:cNvPr>
          <p:cNvSpPr/>
          <p:nvPr/>
        </p:nvSpPr>
        <p:spPr>
          <a:xfrm>
            <a:off x="4729642" y="3597456"/>
            <a:ext cx="260039" cy="239443"/>
          </a:xfrm>
          <a:prstGeom prst="flowChartConnector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kumimoji="1" lang="ja-JP" altLang="en-US"/>
          </a:p>
        </p:txBody>
      </p:sp>
      <p:grpSp>
        <p:nvGrpSpPr>
          <p:cNvPr id="62" name="グループ化 61">
            <a:extLst>
              <a:ext uri="{FF2B5EF4-FFF2-40B4-BE49-F238E27FC236}">
                <a16:creationId xmlns:a16="http://schemas.microsoft.com/office/drawing/2014/main" id="{B25975DE-2DC4-4CEA-8267-F760DDF107D7}"/>
              </a:ext>
            </a:extLst>
          </p:cNvPr>
          <p:cNvGrpSpPr/>
          <p:nvPr/>
        </p:nvGrpSpPr>
        <p:grpSpPr>
          <a:xfrm>
            <a:off x="7767157" y="3328746"/>
            <a:ext cx="3683303" cy="2997893"/>
            <a:chOff x="7767157" y="3400935"/>
            <a:chExt cx="3683303" cy="2997893"/>
          </a:xfrm>
        </p:grpSpPr>
        <p:pic>
          <p:nvPicPr>
            <p:cNvPr id="50" name="図 49">
              <a:extLst>
                <a:ext uri="{FF2B5EF4-FFF2-40B4-BE49-F238E27FC236}">
                  <a16:creationId xmlns:a16="http://schemas.microsoft.com/office/drawing/2014/main" id="{6E5D9B2F-E956-4F30-BA4A-E27851FECB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7845" t="40702" r="21259" b="23648"/>
            <a:stretch/>
          </p:blipFill>
          <p:spPr>
            <a:xfrm>
              <a:off x="7964686" y="3400935"/>
              <a:ext cx="3390155" cy="2444944"/>
            </a:xfrm>
            <a:prstGeom prst="rect">
              <a:avLst/>
            </a:prstGeom>
          </p:spPr>
        </p:pic>
        <p:cxnSp>
          <p:nvCxnSpPr>
            <p:cNvPr id="51" name="直線矢印コネクタ 50">
              <a:extLst>
                <a:ext uri="{FF2B5EF4-FFF2-40B4-BE49-F238E27FC236}">
                  <a16:creationId xmlns:a16="http://schemas.microsoft.com/office/drawing/2014/main" id="{C913FB1A-71CF-406D-A53A-B40FF9DB48F1}"/>
                </a:ext>
              </a:extLst>
            </p:cNvPr>
            <p:cNvCxnSpPr>
              <a:cxnSpLocks/>
            </p:cNvCxnSpPr>
            <p:nvPr/>
          </p:nvCxnSpPr>
          <p:spPr>
            <a:xfrm>
              <a:off x="7964686" y="5904385"/>
              <a:ext cx="3485774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テキスト ボックス 53">
              <a:extLst>
                <a:ext uri="{FF2B5EF4-FFF2-40B4-BE49-F238E27FC236}">
                  <a16:creationId xmlns:a16="http://schemas.microsoft.com/office/drawing/2014/main" id="{6F84CB77-D588-42F9-8989-1F5E83D35CC5}"/>
                </a:ext>
              </a:extLst>
            </p:cNvPr>
            <p:cNvSpPr txBox="1"/>
            <p:nvPr/>
          </p:nvSpPr>
          <p:spPr>
            <a:xfrm>
              <a:off x="7767157" y="5902487"/>
              <a:ext cx="121058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ja-JP" altLang="en-US" sz="2000" dirty="0">
                  <a:latin typeface="Times New Roman" panose="02020603050405020304" pitchFamily="18" charset="0"/>
                </a:rPr>
                <a:t>対数残差</a:t>
              </a:r>
            </a:p>
          </p:txBody>
        </p:sp>
        <p:cxnSp>
          <p:nvCxnSpPr>
            <p:cNvPr id="56" name="直線コネクタ 55">
              <a:extLst>
                <a:ext uri="{FF2B5EF4-FFF2-40B4-BE49-F238E27FC236}">
                  <a16:creationId xmlns:a16="http://schemas.microsoft.com/office/drawing/2014/main" id="{CC48BCC4-A268-447D-9B19-1AB351F18203}"/>
                </a:ext>
              </a:extLst>
            </p:cNvPr>
            <p:cNvCxnSpPr>
              <a:cxnSpLocks/>
              <a:stCxn id="50" idx="0"/>
              <a:endCxn id="50" idx="2"/>
            </p:cNvCxnSpPr>
            <p:nvPr/>
          </p:nvCxnSpPr>
          <p:spPr>
            <a:xfrm>
              <a:off x="9659764" y="3400935"/>
              <a:ext cx="0" cy="2444944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テキスト ボックス 57">
              <a:extLst>
                <a:ext uri="{FF2B5EF4-FFF2-40B4-BE49-F238E27FC236}">
                  <a16:creationId xmlns:a16="http://schemas.microsoft.com/office/drawing/2014/main" id="{947D1667-E6D4-4E7A-8BBE-392C4137D2CE}"/>
                </a:ext>
              </a:extLst>
            </p:cNvPr>
            <p:cNvSpPr txBox="1"/>
            <p:nvPr/>
          </p:nvSpPr>
          <p:spPr>
            <a:xfrm>
              <a:off x="9497177" y="5875608"/>
              <a:ext cx="32517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kumimoji="1" lang="en-US" altLang="ja-JP" sz="2800" dirty="0">
                  <a:solidFill>
                    <a:srgbClr val="FF0000"/>
                  </a:solidFill>
                  <a:latin typeface="Times New Roman" panose="02020603050405020304" pitchFamily="18" charset="0"/>
                </a:rPr>
                <a:t>0</a:t>
              </a:r>
              <a:endParaRPr kumimoji="1" lang="ja-JP" altLang="en-US" sz="2800" dirty="0">
                <a:solidFill>
                  <a:srgbClr val="FF0000"/>
                </a:solidFill>
                <a:latin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30806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993A0AA-5D64-493A-9493-E5E2169AD4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モデル診断の種類①</a:t>
            </a:r>
            <a:br>
              <a:rPr kumimoji="1" lang="en-US" altLang="ja-JP" dirty="0"/>
            </a:br>
            <a:r>
              <a:rPr lang="ja-JP" altLang="en-US" dirty="0"/>
              <a:t>－残差プロット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35065B1-6943-4214-949F-95FC884E03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kumimoji="1" lang="en-US" altLang="ja-JP" sz="1800" dirty="0"/>
          </a:p>
          <a:p>
            <a:pPr marL="0" indent="0">
              <a:buNone/>
            </a:pPr>
            <a:r>
              <a:rPr kumimoji="1" lang="ja-JP" altLang="en-US" b="1" dirty="0"/>
              <a:t>残差の等分散独立の仮定を破るパターンがある→要注意</a:t>
            </a:r>
            <a:endParaRPr kumimoji="1" lang="en-US" altLang="ja-JP" b="1" dirty="0"/>
          </a:p>
          <a:p>
            <a:r>
              <a:rPr kumimoji="1" lang="ja-JP" altLang="en-US" dirty="0"/>
              <a:t>独立の例</a:t>
            </a:r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C6A3C59-20D2-44DC-A232-314DF63AF4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/>
              <a:t>VPA-04(2020)</a:t>
            </a:r>
            <a:r>
              <a:rPr lang="ja-JP" altLang="en-US"/>
              <a:t>　</a:t>
            </a:r>
            <a:r>
              <a:rPr lang="en-US" altLang="ja-JP"/>
              <a:t>VPA</a:t>
            </a:r>
            <a:r>
              <a:rPr lang="ja-JP" altLang="en-US"/>
              <a:t>のモデル診断　概要編</a:t>
            </a:r>
            <a:endParaRPr lang="ja-JP" altLang="en-US" sz="1400" dirty="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20C567C-22A7-4AE4-AA15-98A6B5844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F322B4-DF65-4574-B8F5-BE78497F5A3F}" type="slidenum">
              <a:rPr lang="ja-JP" altLang="en-US" smtClean="0"/>
              <a:pPr/>
              <a:t>8</a:t>
            </a:fld>
            <a:endParaRPr lang="ja-JP" altLang="en-US" sz="1400" dirty="0"/>
          </a:p>
        </p:txBody>
      </p:sp>
      <p:sp>
        <p:nvSpPr>
          <p:cNvPr id="11" name="四角形: 角を丸くする 10">
            <a:extLst>
              <a:ext uri="{FF2B5EF4-FFF2-40B4-BE49-F238E27FC236}">
                <a16:creationId xmlns:a16="http://schemas.microsoft.com/office/drawing/2014/main" id="{A2AF6B88-D07B-46BC-99CD-0E7AA1DD9E08}"/>
              </a:ext>
            </a:extLst>
          </p:cNvPr>
          <p:cNvSpPr/>
          <p:nvPr/>
        </p:nvSpPr>
        <p:spPr>
          <a:xfrm>
            <a:off x="6920917" y="498764"/>
            <a:ext cx="4432883" cy="1119538"/>
          </a:xfrm>
          <a:prstGeom prst="roundRect">
            <a:avLst>
              <a:gd name="adj" fmla="val 21163"/>
            </a:avLst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3200" dirty="0">
                <a:solidFill>
                  <a:schemeClr val="bg1"/>
                </a:solidFill>
              </a:rPr>
              <a:t>データ</a:t>
            </a:r>
            <a:r>
              <a:rPr kumimoji="1" lang="en-US" altLang="ja-JP" sz="3200" dirty="0">
                <a:solidFill>
                  <a:schemeClr val="bg1"/>
                </a:solidFill>
              </a:rPr>
              <a:t>(CPUE</a:t>
            </a:r>
            <a:r>
              <a:rPr kumimoji="1" lang="ja-JP" altLang="en-US" sz="3200" dirty="0">
                <a:solidFill>
                  <a:schemeClr val="bg1"/>
                </a:solidFill>
              </a:rPr>
              <a:t>等</a:t>
            </a:r>
            <a:r>
              <a:rPr kumimoji="1" lang="en-US" altLang="ja-JP" sz="3200" dirty="0">
                <a:solidFill>
                  <a:schemeClr val="bg1"/>
                </a:solidFill>
              </a:rPr>
              <a:t>)</a:t>
            </a:r>
            <a:r>
              <a:rPr kumimoji="1" lang="ja-JP" altLang="en-US" sz="3200" dirty="0">
                <a:solidFill>
                  <a:schemeClr val="bg1"/>
                </a:solidFill>
              </a:rPr>
              <a:t>とのフィット具合を見る</a:t>
            </a:r>
            <a:endParaRPr kumimoji="1" lang="en-US" altLang="ja-JP" sz="3200" dirty="0">
              <a:solidFill>
                <a:schemeClr val="bg1"/>
              </a:solidFill>
            </a:endParaRPr>
          </a:p>
        </p:txBody>
      </p:sp>
      <p:cxnSp>
        <p:nvCxnSpPr>
          <p:cNvPr id="111" name="直線矢印コネクタ 110">
            <a:extLst>
              <a:ext uri="{FF2B5EF4-FFF2-40B4-BE49-F238E27FC236}">
                <a16:creationId xmlns:a16="http://schemas.microsoft.com/office/drawing/2014/main" id="{C1608A80-5E2D-4357-B621-BE5E05BB4D2B}"/>
              </a:ext>
            </a:extLst>
          </p:cNvPr>
          <p:cNvCxnSpPr>
            <a:cxnSpLocks/>
          </p:cNvCxnSpPr>
          <p:nvPr/>
        </p:nvCxnSpPr>
        <p:spPr>
          <a:xfrm flipV="1">
            <a:off x="1305810" y="3399434"/>
            <a:ext cx="0" cy="273481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線矢印コネクタ 111">
            <a:extLst>
              <a:ext uri="{FF2B5EF4-FFF2-40B4-BE49-F238E27FC236}">
                <a16:creationId xmlns:a16="http://schemas.microsoft.com/office/drawing/2014/main" id="{44C80257-8959-4084-9F2E-CEA6E7D1D5F6}"/>
              </a:ext>
            </a:extLst>
          </p:cNvPr>
          <p:cNvCxnSpPr>
            <a:cxnSpLocks/>
          </p:cNvCxnSpPr>
          <p:nvPr/>
        </p:nvCxnSpPr>
        <p:spPr>
          <a:xfrm>
            <a:off x="1272254" y="6134245"/>
            <a:ext cx="4723002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テキスト ボックス 112">
            <a:extLst>
              <a:ext uri="{FF2B5EF4-FFF2-40B4-BE49-F238E27FC236}">
                <a16:creationId xmlns:a16="http://schemas.microsoft.com/office/drawing/2014/main" id="{708334EC-BBCB-434A-B90A-B448EA2FC2BD}"/>
              </a:ext>
            </a:extLst>
          </p:cNvPr>
          <p:cNvSpPr txBox="1"/>
          <p:nvPr/>
        </p:nvSpPr>
        <p:spPr>
          <a:xfrm rot="16200000">
            <a:off x="432961" y="3727227"/>
            <a:ext cx="12105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ja-JP" altLang="en-US" sz="2000" dirty="0">
                <a:latin typeface="Times New Roman" panose="02020603050405020304" pitchFamily="18" charset="0"/>
              </a:rPr>
              <a:t>対数残差</a:t>
            </a:r>
          </a:p>
        </p:txBody>
      </p:sp>
      <p:sp>
        <p:nvSpPr>
          <p:cNvPr id="114" name="テキスト ボックス 113">
            <a:extLst>
              <a:ext uri="{FF2B5EF4-FFF2-40B4-BE49-F238E27FC236}">
                <a16:creationId xmlns:a16="http://schemas.microsoft.com/office/drawing/2014/main" id="{723CFB3D-FAEA-436D-8A1D-D4983F7D6549}"/>
              </a:ext>
            </a:extLst>
          </p:cNvPr>
          <p:cNvSpPr txBox="1"/>
          <p:nvPr/>
        </p:nvSpPr>
        <p:spPr>
          <a:xfrm>
            <a:off x="5261722" y="5726868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000" dirty="0">
                <a:latin typeface="Times New Roman" panose="02020603050405020304" pitchFamily="18" charset="0"/>
              </a:rPr>
              <a:t>時系列</a:t>
            </a:r>
          </a:p>
        </p:txBody>
      </p:sp>
      <p:cxnSp>
        <p:nvCxnSpPr>
          <p:cNvPr id="115" name="直線コネクタ 114">
            <a:extLst>
              <a:ext uri="{FF2B5EF4-FFF2-40B4-BE49-F238E27FC236}">
                <a16:creationId xmlns:a16="http://schemas.microsoft.com/office/drawing/2014/main" id="{0749D260-F6A2-443F-AE9B-91935327673A}"/>
              </a:ext>
            </a:extLst>
          </p:cNvPr>
          <p:cNvCxnSpPr>
            <a:cxnSpLocks/>
          </p:cNvCxnSpPr>
          <p:nvPr/>
        </p:nvCxnSpPr>
        <p:spPr>
          <a:xfrm>
            <a:off x="1272254" y="4766839"/>
            <a:ext cx="4288347" cy="0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フローチャート: 結合子 115">
            <a:extLst>
              <a:ext uri="{FF2B5EF4-FFF2-40B4-BE49-F238E27FC236}">
                <a16:creationId xmlns:a16="http://schemas.microsoft.com/office/drawing/2014/main" id="{BBEDF38E-C2EE-49B3-A9D0-51D950ADCE9D}"/>
              </a:ext>
            </a:extLst>
          </p:cNvPr>
          <p:cNvSpPr/>
          <p:nvPr/>
        </p:nvSpPr>
        <p:spPr>
          <a:xfrm>
            <a:off x="1832543" y="4389014"/>
            <a:ext cx="260039" cy="239443"/>
          </a:xfrm>
          <a:prstGeom prst="flowChartConnector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kumimoji="1" lang="ja-JP" altLang="en-US"/>
          </a:p>
        </p:txBody>
      </p:sp>
      <p:sp>
        <p:nvSpPr>
          <p:cNvPr id="117" name="フローチャート: 結合子 116">
            <a:extLst>
              <a:ext uri="{FF2B5EF4-FFF2-40B4-BE49-F238E27FC236}">
                <a16:creationId xmlns:a16="http://schemas.microsoft.com/office/drawing/2014/main" id="{83C3B5AE-D461-4413-B2D1-6BC4DC643D8C}"/>
              </a:ext>
            </a:extLst>
          </p:cNvPr>
          <p:cNvSpPr/>
          <p:nvPr/>
        </p:nvSpPr>
        <p:spPr>
          <a:xfrm>
            <a:off x="3260475" y="4933277"/>
            <a:ext cx="260039" cy="239443"/>
          </a:xfrm>
          <a:prstGeom prst="flowChartConnector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kumimoji="1" lang="ja-JP" altLang="en-US"/>
          </a:p>
        </p:txBody>
      </p:sp>
      <p:sp>
        <p:nvSpPr>
          <p:cNvPr id="118" name="フローチャート: 結合子 117">
            <a:extLst>
              <a:ext uri="{FF2B5EF4-FFF2-40B4-BE49-F238E27FC236}">
                <a16:creationId xmlns:a16="http://schemas.microsoft.com/office/drawing/2014/main" id="{CC4484A7-7481-487D-B157-C2F8B2AC61B0}"/>
              </a:ext>
            </a:extLst>
          </p:cNvPr>
          <p:cNvSpPr/>
          <p:nvPr/>
        </p:nvSpPr>
        <p:spPr>
          <a:xfrm>
            <a:off x="2187589" y="3918090"/>
            <a:ext cx="260039" cy="239443"/>
          </a:xfrm>
          <a:prstGeom prst="flowChartConnector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kumimoji="1" lang="ja-JP" altLang="en-US"/>
          </a:p>
        </p:txBody>
      </p:sp>
      <p:sp>
        <p:nvSpPr>
          <p:cNvPr id="119" name="フローチャート: 結合子 118">
            <a:extLst>
              <a:ext uri="{FF2B5EF4-FFF2-40B4-BE49-F238E27FC236}">
                <a16:creationId xmlns:a16="http://schemas.microsoft.com/office/drawing/2014/main" id="{92C6703B-F5BF-41C6-A17A-BC149BE59DF3}"/>
              </a:ext>
            </a:extLst>
          </p:cNvPr>
          <p:cNvSpPr/>
          <p:nvPr/>
        </p:nvSpPr>
        <p:spPr>
          <a:xfrm>
            <a:off x="1524079" y="3679452"/>
            <a:ext cx="260039" cy="239443"/>
          </a:xfrm>
          <a:prstGeom prst="flowChartConnector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kumimoji="1" lang="ja-JP" altLang="en-US"/>
          </a:p>
        </p:txBody>
      </p:sp>
      <p:sp>
        <p:nvSpPr>
          <p:cNvPr id="120" name="フローチャート: 結合子 119">
            <a:extLst>
              <a:ext uri="{FF2B5EF4-FFF2-40B4-BE49-F238E27FC236}">
                <a16:creationId xmlns:a16="http://schemas.microsoft.com/office/drawing/2014/main" id="{B9BF77BC-3E34-4AC9-AB12-B4ABA3A8D4AD}"/>
              </a:ext>
            </a:extLst>
          </p:cNvPr>
          <p:cNvSpPr/>
          <p:nvPr/>
        </p:nvSpPr>
        <p:spPr>
          <a:xfrm>
            <a:off x="2560805" y="4093242"/>
            <a:ext cx="260039" cy="239443"/>
          </a:xfrm>
          <a:prstGeom prst="flowChartConnector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kumimoji="1" lang="ja-JP" altLang="en-US"/>
          </a:p>
        </p:txBody>
      </p:sp>
      <p:sp>
        <p:nvSpPr>
          <p:cNvPr id="121" name="フローチャート: 結合子 120">
            <a:extLst>
              <a:ext uri="{FF2B5EF4-FFF2-40B4-BE49-F238E27FC236}">
                <a16:creationId xmlns:a16="http://schemas.microsoft.com/office/drawing/2014/main" id="{E5DC68C8-29D6-4250-8BB6-5E08C405DA7A}"/>
              </a:ext>
            </a:extLst>
          </p:cNvPr>
          <p:cNvSpPr/>
          <p:nvPr/>
        </p:nvSpPr>
        <p:spPr>
          <a:xfrm>
            <a:off x="2951207" y="4507656"/>
            <a:ext cx="260039" cy="239443"/>
          </a:xfrm>
          <a:prstGeom prst="flowChartConnector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kumimoji="1" lang="ja-JP" altLang="en-US"/>
          </a:p>
        </p:txBody>
      </p:sp>
      <p:sp>
        <p:nvSpPr>
          <p:cNvPr id="122" name="フローチャート: 結合子 121">
            <a:extLst>
              <a:ext uri="{FF2B5EF4-FFF2-40B4-BE49-F238E27FC236}">
                <a16:creationId xmlns:a16="http://schemas.microsoft.com/office/drawing/2014/main" id="{2965890E-DA54-4C58-A50D-71C284EE8094}"/>
              </a:ext>
            </a:extLst>
          </p:cNvPr>
          <p:cNvSpPr/>
          <p:nvPr/>
        </p:nvSpPr>
        <p:spPr>
          <a:xfrm>
            <a:off x="3640791" y="4405829"/>
            <a:ext cx="260039" cy="239443"/>
          </a:xfrm>
          <a:prstGeom prst="flowChartConnector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kumimoji="1" lang="ja-JP" altLang="en-US"/>
          </a:p>
        </p:txBody>
      </p:sp>
      <p:sp>
        <p:nvSpPr>
          <p:cNvPr id="123" name="フローチャート: 結合子 122">
            <a:extLst>
              <a:ext uri="{FF2B5EF4-FFF2-40B4-BE49-F238E27FC236}">
                <a16:creationId xmlns:a16="http://schemas.microsoft.com/office/drawing/2014/main" id="{8A9689CE-DD98-4B0F-8A7A-0C065624689B}"/>
              </a:ext>
            </a:extLst>
          </p:cNvPr>
          <p:cNvSpPr/>
          <p:nvPr/>
        </p:nvSpPr>
        <p:spPr>
          <a:xfrm>
            <a:off x="4000485" y="5127132"/>
            <a:ext cx="260039" cy="239443"/>
          </a:xfrm>
          <a:prstGeom prst="flowChartConnector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kumimoji="1" lang="ja-JP" altLang="en-US"/>
          </a:p>
        </p:txBody>
      </p:sp>
      <p:sp>
        <p:nvSpPr>
          <p:cNvPr id="124" name="フローチャート: 結合子 123">
            <a:extLst>
              <a:ext uri="{FF2B5EF4-FFF2-40B4-BE49-F238E27FC236}">
                <a16:creationId xmlns:a16="http://schemas.microsoft.com/office/drawing/2014/main" id="{696DA38A-FAD4-4445-9ACA-6694B0CA3880}"/>
              </a:ext>
            </a:extLst>
          </p:cNvPr>
          <p:cNvSpPr/>
          <p:nvPr/>
        </p:nvSpPr>
        <p:spPr>
          <a:xfrm>
            <a:off x="4345804" y="4827264"/>
            <a:ext cx="260039" cy="239443"/>
          </a:xfrm>
          <a:prstGeom prst="flowChartConnector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kumimoji="1" lang="ja-JP" altLang="en-US"/>
          </a:p>
        </p:txBody>
      </p:sp>
      <p:sp>
        <p:nvSpPr>
          <p:cNvPr id="125" name="フローチャート: 結合子 124">
            <a:extLst>
              <a:ext uri="{FF2B5EF4-FFF2-40B4-BE49-F238E27FC236}">
                <a16:creationId xmlns:a16="http://schemas.microsoft.com/office/drawing/2014/main" id="{A49B16C2-5110-447B-BCF3-0CAB57A3E69C}"/>
              </a:ext>
            </a:extLst>
          </p:cNvPr>
          <p:cNvSpPr/>
          <p:nvPr/>
        </p:nvSpPr>
        <p:spPr>
          <a:xfrm>
            <a:off x="4724760" y="5594935"/>
            <a:ext cx="260039" cy="239443"/>
          </a:xfrm>
          <a:prstGeom prst="flowChartConnector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kumimoji="1" lang="ja-JP" altLang="en-US"/>
          </a:p>
        </p:txBody>
      </p:sp>
      <p:sp>
        <p:nvSpPr>
          <p:cNvPr id="126" name="フローチャート: 結合子 125">
            <a:extLst>
              <a:ext uri="{FF2B5EF4-FFF2-40B4-BE49-F238E27FC236}">
                <a16:creationId xmlns:a16="http://schemas.microsoft.com/office/drawing/2014/main" id="{B9318B79-73DB-444C-ACA4-E82C5C42B159}"/>
              </a:ext>
            </a:extLst>
          </p:cNvPr>
          <p:cNvSpPr/>
          <p:nvPr/>
        </p:nvSpPr>
        <p:spPr>
          <a:xfrm>
            <a:off x="5100429" y="5270959"/>
            <a:ext cx="260039" cy="239443"/>
          </a:xfrm>
          <a:prstGeom prst="flowChartConnector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kumimoji="1" lang="ja-JP" altLang="en-US"/>
          </a:p>
        </p:txBody>
      </p:sp>
      <p:sp>
        <p:nvSpPr>
          <p:cNvPr id="127" name="テキスト ボックス 126">
            <a:extLst>
              <a:ext uri="{FF2B5EF4-FFF2-40B4-BE49-F238E27FC236}">
                <a16:creationId xmlns:a16="http://schemas.microsoft.com/office/drawing/2014/main" id="{984EB9A2-9502-4CCB-A565-9ED959C22C74}"/>
              </a:ext>
            </a:extLst>
          </p:cNvPr>
          <p:cNvSpPr txBox="1"/>
          <p:nvPr/>
        </p:nvSpPr>
        <p:spPr>
          <a:xfrm>
            <a:off x="992904" y="4541592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ja-JP" sz="2400" dirty="0">
                <a:latin typeface="Times New Roman" panose="02020603050405020304" pitchFamily="18" charset="0"/>
              </a:rPr>
              <a:t>0</a:t>
            </a:r>
            <a:endParaRPr kumimoji="1" lang="ja-JP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131" name="テキスト ボックス 130">
            <a:extLst>
              <a:ext uri="{FF2B5EF4-FFF2-40B4-BE49-F238E27FC236}">
                <a16:creationId xmlns:a16="http://schemas.microsoft.com/office/drawing/2014/main" id="{45F20CF4-0CA8-4F81-8AD0-10F6D73A2547}"/>
              </a:ext>
            </a:extLst>
          </p:cNvPr>
          <p:cNvSpPr txBox="1"/>
          <p:nvPr/>
        </p:nvSpPr>
        <p:spPr>
          <a:xfrm>
            <a:off x="1271277" y="5655094"/>
            <a:ext cx="12827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2800" dirty="0">
                <a:latin typeface="Times New Roman" panose="02020603050405020304" pitchFamily="18" charset="0"/>
              </a:rPr>
              <a:t>CPUE1</a:t>
            </a:r>
            <a:endParaRPr kumimoji="1" lang="ja-JP" altLang="en-US" sz="2800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10644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993A0AA-5D64-493A-9493-E5E2169AD4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モデル診断の種類①</a:t>
            </a:r>
            <a:br>
              <a:rPr kumimoji="1" lang="en-US" altLang="ja-JP" dirty="0"/>
            </a:br>
            <a:r>
              <a:rPr lang="ja-JP" altLang="en-US" dirty="0"/>
              <a:t>－残差プロット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35065B1-6943-4214-949F-95FC884E03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kumimoji="1" lang="en-US" altLang="ja-JP" sz="1800" dirty="0"/>
          </a:p>
          <a:p>
            <a:pPr marL="0" indent="0">
              <a:buNone/>
            </a:pPr>
            <a:r>
              <a:rPr kumimoji="1" lang="ja-JP" altLang="en-US" b="1" dirty="0"/>
              <a:t>残差の等分散独立の仮定を破るパターンがある→要注意</a:t>
            </a:r>
            <a:endParaRPr kumimoji="1" lang="en-US" altLang="ja-JP" b="1" dirty="0"/>
          </a:p>
          <a:p>
            <a:r>
              <a:rPr lang="ja-JP" altLang="en-US" dirty="0"/>
              <a:t>等分散</a:t>
            </a:r>
            <a:r>
              <a:rPr kumimoji="1" lang="ja-JP" altLang="en-US" dirty="0"/>
              <a:t>の例</a:t>
            </a:r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C6A3C59-20D2-44DC-A232-314DF63AF4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/>
              <a:t>VPA-04(2020)</a:t>
            </a:r>
            <a:r>
              <a:rPr lang="ja-JP" altLang="en-US"/>
              <a:t>　</a:t>
            </a:r>
            <a:r>
              <a:rPr lang="en-US" altLang="ja-JP"/>
              <a:t>VPA</a:t>
            </a:r>
            <a:r>
              <a:rPr lang="ja-JP" altLang="en-US"/>
              <a:t>のモデル診断　概要編</a:t>
            </a:r>
            <a:endParaRPr lang="ja-JP" altLang="en-US" sz="1400" dirty="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20C567C-22A7-4AE4-AA15-98A6B5844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F322B4-DF65-4574-B8F5-BE78497F5A3F}" type="slidenum">
              <a:rPr lang="ja-JP" altLang="en-US" smtClean="0"/>
              <a:pPr/>
              <a:t>9</a:t>
            </a:fld>
            <a:endParaRPr lang="ja-JP" altLang="en-US" sz="1400" dirty="0"/>
          </a:p>
        </p:txBody>
      </p:sp>
      <p:sp>
        <p:nvSpPr>
          <p:cNvPr id="11" name="四角形: 角を丸くする 10">
            <a:extLst>
              <a:ext uri="{FF2B5EF4-FFF2-40B4-BE49-F238E27FC236}">
                <a16:creationId xmlns:a16="http://schemas.microsoft.com/office/drawing/2014/main" id="{A2AF6B88-D07B-46BC-99CD-0E7AA1DD9E08}"/>
              </a:ext>
            </a:extLst>
          </p:cNvPr>
          <p:cNvSpPr/>
          <p:nvPr/>
        </p:nvSpPr>
        <p:spPr>
          <a:xfrm>
            <a:off x="6920917" y="498764"/>
            <a:ext cx="4432883" cy="1119538"/>
          </a:xfrm>
          <a:prstGeom prst="roundRect">
            <a:avLst>
              <a:gd name="adj" fmla="val 21163"/>
            </a:avLst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3200" dirty="0">
                <a:solidFill>
                  <a:schemeClr val="bg1"/>
                </a:solidFill>
              </a:rPr>
              <a:t>データ</a:t>
            </a:r>
            <a:r>
              <a:rPr kumimoji="1" lang="en-US" altLang="ja-JP" sz="3200" dirty="0">
                <a:solidFill>
                  <a:schemeClr val="bg1"/>
                </a:solidFill>
              </a:rPr>
              <a:t>(CPUE</a:t>
            </a:r>
            <a:r>
              <a:rPr kumimoji="1" lang="ja-JP" altLang="en-US" sz="3200" dirty="0">
                <a:solidFill>
                  <a:schemeClr val="bg1"/>
                </a:solidFill>
              </a:rPr>
              <a:t>等</a:t>
            </a:r>
            <a:r>
              <a:rPr kumimoji="1" lang="en-US" altLang="ja-JP" sz="3200" dirty="0">
                <a:solidFill>
                  <a:schemeClr val="bg1"/>
                </a:solidFill>
              </a:rPr>
              <a:t>)</a:t>
            </a:r>
            <a:r>
              <a:rPr kumimoji="1" lang="ja-JP" altLang="en-US" sz="3200" dirty="0">
                <a:solidFill>
                  <a:schemeClr val="bg1"/>
                </a:solidFill>
              </a:rPr>
              <a:t>とのフィット具合を見る</a:t>
            </a:r>
            <a:endParaRPr kumimoji="1" lang="en-US" altLang="ja-JP" sz="3200" dirty="0">
              <a:solidFill>
                <a:schemeClr val="bg1"/>
              </a:solidFill>
            </a:endParaRPr>
          </a:p>
        </p:txBody>
      </p:sp>
      <p:cxnSp>
        <p:nvCxnSpPr>
          <p:cNvPr id="16" name="直線矢印コネクタ 15">
            <a:extLst>
              <a:ext uri="{FF2B5EF4-FFF2-40B4-BE49-F238E27FC236}">
                <a16:creationId xmlns:a16="http://schemas.microsoft.com/office/drawing/2014/main" id="{FAD3B25E-2B26-4300-A59D-A74750065F61}"/>
              </a:ext>
            </a:extLst>
          </p:cNvPr>
          <p:cNvCxnSpPr>
            <a:cxnSpLocks/>
          </p:cNvCxnSpPr>
          <p:nvPr/>
        </p:nvCxnSpPr>
        <p:spPr>
          <a:xfrm flipV="1">
            <a:off x="1305810" y="3399434"/>
            <a:ext cx="0" cy="273481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矢印コネクタ 16">
            <a:extLst>
              <a:ext uri="{FF2B5EF4-FFF2-40B4-BE49-F238E27FC236}">
                <a16:creationId xmlns:a16="http://schemas.microsoft.com/office/drawing/2014/main" id="{3758FF9F-FD5F-4B60-9AB2-9508F6609FDE}"/>
              </a:ext>
            </a:extLst>
          </p:cNvPr>
          <p:cNvCxnSpPr>
            <a:cxnSpLocks/>
          </p:cNvCxnSpPr>
          <p:nvPr/>
        </p:nvCxnSpPr>
        <p:spPr>
          <a:xfrm>
            <a:off x="1272254" y="6134245"/>
            <a:ext cx="4723002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C66D0F84-B074-4733-84CB-D57CE3F3311B}"/>
              </a:ext>
            </a:extLst>
          </p:cNvPr>
          <p:cNvSpPr txBox="1"/>
          <p:nvPr/>
        </p:nvSpPr>
        <p:spPr>
          <a:xfrm rot="16200000">
            <a:off x="432961" y="3727227"/>
            <a:ext cx="12105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ja-JP" altLang="en-US" sz="2000" dirty="0">
                <a:latin typeface="Times New Roman" panose="02020603050405020304" pitchFamily="18" charset="0"/>
              </a:rPr>
              <a:t>対数残差</a:t>
            </a: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899576E8-54D4-4EFE-AF75-18C994C1785D}"/>
              </a:ext>
            </a:extLst>
          </p:cNvPr>
          <p:cNvSpPr txBox="1"/>
          <p:nvPr/>
        </p:nvSpPr>
        <p:spPr>
          <a:xfrm>
            <a:off x="5261722" y="5726868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000" dirty="0">
                <a:latin typeface="Times New Roman" panose="02020603050405020304" pitchFamily="18" charset="0"/>
              </a:rPr>
              <a:t>時系列</a:t>
            </a:r>
          </a:p>
        </p:txBody>
      </p:sp>
      <p:cxnSp>
        <p:nvCxnSpPr>
          <p:cNvPr id="22" name="直線コネクタ 21">
            <a:extLst>
              <a:ext uri="{FF2B5EF4-FFF2-40B4-BE49-F238E27FC236}">
                <a16:creationId xmlns:a16="http://schemas.microsoft.com/office/drawing/2014/main" id="{3726582E-2E20-47B4-93E3-A361304C0BB0}"/>
              </a:ext>
            </a:extLst>
          </p:cNvPr>
          <p:cNvCxnSpPr>
            <a:cxnSpLocks/>
          </p:cNvCxnSpPr>
          <p:nvPr/>
        </p:nvCxnSpPr>
        <p:spPr>
          <a:xfrm>
            <a:off x="1272254" y="4766839"/>
            <a:ext cx="4288347" cy="0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フローチャート: 結合子 23">
            <a:extLst>
              <a:ext uri="{FF2B5EF4-FFF2-40B4-BE49-F238E27FC236}">
                <a16:creationId xmlns:a16="http://schemas.microsoft.com/office/drawing/2014/main" id="{F6AB7E02-1AE1-4EFD-8599-7AB2096E2F8D}"/>
              </a:ext>
            </a:extLst>
          </p:cNvPr>
          <p:cNvSpPr/>
          <p:nvPr/>
        </p:nvSpPr>
        <p:spPr>
          <a:xfrm>
            <a:off x="1832543" y="4389014"/>
            <a:ext cx="260039" cy="239443"/>
          </a:xfrm>
          <a:prstGeom prst="flowChartConnector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kumimoji="1" lang="ja-JP" altLang="en-US"/>
          </a:p>
        </p:txBody>
      </p:sp>
      <p:sp>
        <p:nvSpPr>
          <p:cNvPr id="25" name="フローチャート: 結合子 24">
            <a:extLst>
              <a:ext uri="{FF2B5EF4-FFF2-40B4-BE49-F238E27FC236}">
                <a16:creationId xmlns:a16="http://schemas.microsoft.com/office/drawing/2014/main" id="{1D50636A-714A-475A-980F-307CB2E9C34A}"/>
              </a:ext>
            </a:extLst>
          </p:cNvPr>
          <p:cNvSpPr/>
          <p:nvPr/>
        </p:nvSpPr>
        <p:spPr>
          <a:xfrm>
            <a:off x="3260475" y="4933277"/>
            <a:ext cx="260039" cy="239443"/>
          </a:xfrm>
          <a:prstGeom prst="flowChartConnector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kumimoji="1" lang="ja-JP" altLang="en-US"/>
          </a:p>
        </p:txBody>
      </p:sp>
      <p:sp>
        <p:nvSpPr>
          <p:cNvPr id="27" name="フローチャート: 結合子 26">
            <a:extLst>
              <a:ext uri="{FF2B5EF4-FFF2-40B4-BE49-F238E27FC236}">
                <a16:creationId xmlns:a16="http://schemas.microsoft.com/office/drawing/2014/main" id="{B8AE34CF-AA79-4956-8628-5D533CDE2BBC}"/>
              </a:ext>
            </a:extLst>
          </p:cNvPr>
          <p:cNvSpPr/>
          <p:nvPr/>
        </p:nvSpPr>
        <p:spPr>
          <a:xfrm>
            <a:off x="2187589" y="3918090"/>
            <a:ext cx="260039" cy="239443"/>
          </a:xfrm>
          <a:prstGeom prst="flowChartConnector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kumimoji="1" lang="ja-JP" altLang="en-US"/>
          </a:p>
        </p:txBody>
      </p:sp>
      <p:sp>
        <p:nvSpPr>
          <p:cNvPr id="28" name="フローチャート: 結合子 27">
            <a:extLst>
              <a:ext uri="{FF2B5EF4-FFF2-40B4-BE49-F238E27FC236}">
                <a16:creationId xmlns:a16="http://schemas.microsoft.com/office/drawing/2014/main" id="{BFD2E94E-B258-417D-9581-9118C304F51A}"/>
              </a:ext>
            </a:extLst>
          </p:cNvPr>
          <p:cNvSpPr/>
          <p:nvPr/>
        </p:nvSpPr>
        <p:spPr>
          <a:xfrm>
            <a:off x="1524079" y="3679452"/>
            <a:ext cx="260039" cy="239443"/>
          </a:xfrm>
          <a:prstGeom prst="flowChartConnector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kumimoji="1" lang="ja-JP" altLang="en-US"/>
          </a:p>
        </p:txBody>
      </p:sp>
      <p:sp>
        <p:nvSpPr>
          <p:cNvPr id="29" name="フローチャート: 結合子 28">
            <a:extLst>
              <a:ext uri="{FF2B5EF4-FFF2-40B4-BE49-F238E27FC236}">
                <a16:creationId xmlns:a16="http://schemas.microsoft.com/office/drawing/2014/main" id="{AF65E674-1FE2-40F4-B103-6D632EA30035}"/>
              </a:ext>
            </a:extLst>
          </p:cNvPr>
          <p:cNvSpPr/>
          <p:nvPr/>
        </p:nvSpPr>
        <p:spPr>
          <a:xfrm>
            <a:off x="2560805" y="4093242"/>
            <a:ext cx="260039" cy="239443"/>
          </a:xfrm>
          <a:prstGeom prst="flowChartConnector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kumimoji="1" lang="ja-JP" altLang="en-US"/>
          </a:p>
        </p:txBody>
      </p:sp>
      <p:sp>
        <p:nvSpPr>
          <p:cNvPr id="30" name="フローチャート: 結合子 29">
            <a:extLst>
              <a:ext uri="{FF2B5EF4-FFF2-40B4-BE49-F238E27FC236}">
                <a16:creationId xmlns:a16="http://schemas.microsoft.com/office/drawing/2014/main" id="{7347A22F-9243-4CE2-9E09-BE1E19359B1E}"/>
              </a:ext>
            </a:extLst>
          </p:cNvPr>
          <p:cNvSpPr/>
          <p:nvPr/>
        </p:nvSpPr>
        <p:spPr>
          <a:xfrm>
            <a:off x="2951207" y="4507656"/>
            <a:ext cx="260039" cy="239443"/>
          </a:xfrm>
          <a:prstGeom prst="flowChartConnector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kumimoji="1" lang="ja-JP" altLang="en-US"/>
          </a:p>
        </p:txBody>
      </p:sp>
      <p:sp>
        <p:nvSpPr>
          <p:cNvPr id="31" name="フローチャート: 結合子 30">
            <a:extLst>
              <a:ext uri="{FF2B5EF4-FFF2-40B4-BE49-F238E27FC236}">
                <a16:creationId xmlns:a16="http://schemas.microsoft.com/office/drawing/2014/main" id="{8E78CB81-4AA0-4CD1-A987-411C3D1F91AD}"/>
              </a:ext>
            </a:extLst>
          </p:cNvPr>
          <p:cNvSpPr/>
          <p:nvPr/>
        </p:nvSpPr>
        <p:spPr>
          <a:xfrm>
            <a:off x="3640791" y="4405829"/>
            <a:ext cx="260039" cy="239443"/>
          </a:xfrm>
          <a:prstGeom prst="flowChartConnector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kumimoji="1" lang="ja-JP" altLang="en-US"/>
          </a:p>
        </p:txBody>
      </p:sp>
      <p:sp>
        <p:nvSpPr>
          <p:cNvPr id="32" name="フローチャート: 結合子 31">
            <a:extLst>
              <a:ext uri="{FF2B5EF4-FFF2-40B4-BE49-F238E27FC236}">
                <a16:creationId xmlns:a16="http://schemas.microsoft.com/office/drawing/2014/main" id="{BAD6DBCC-7720-4C32-9707-4D5EC032AE5D}"/>
              </a:ext>
            </a:extLst>
          </p:cNvPr>
          <p:cNvSpPr/>
          <p:nvPr/>
        </p:nvSpPr>
        <p:spPr>
          <a:xfrm>
            <a:off x="4000485" y="5127132"/>
            <a:ext cx="260039" cy="239443"/>
          </a:xfrm>
          <a:prstGeom prst="flowChartConnector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kumimoji="1" lang="ja-JP" altLang="en-US"/>
          </a:p>
        </p:txBody>
      </p:sp>
      <p:sp>
        <p:nvSpPr>
          <p:cNvPr id="33" name="フローチャート: 結合子 32">
            <a:extLst>
              <a:ext uri="{FF2B5EF4-FFF2-40B4-BE49-F238E27FC236}">
                <a16:creationId xmlns:a16="http://schemas.microsoft.com/office/drawing/2014/main" id="{06B6DDE7-7737-4ED5-9FA5-C13C5CB30529}"/>
              </a:ext>
            </a:extLst>
          </p:cNvPr>
          <p:cNvSpPr/>
          <p:nvPr/>
        </p:nvSpPr>
        <p:spPr>
          <a:xfrm>
            <a:off x="4345804" y="4827264"/>
            <a:ext cx="260039" cy="239443"/>
          </a:xfrm>
          <a:prstGeom prst="flowChartConnector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kumimoji="1" lang="ja-JP" altLang="en-US"/>
          </a:p>
        </p:txBody>
      </p:sp>
      <p:sp>
        <p:nvSpPr>
          <p:cNvPr id="34" name="フローチャート: 結合子 33">
            <a:extLst>
              <a:ext uri="{FF2B5EF4-FFF2-40B4-BE49-F238E27FC236}">
                <a16:creationId xmlns:a16="http://schemas.microsoft.com/office/drawing/2014/main" id="{C3637E0D-EAD9-4465-9819-28B05373CEBF}"/>
              </a:ext>
            </a:extLst>
          </p:cNvPr>
          <p:cNvSpPr/>
          <p:nvPr/>
        </p:nvSpPr>
        <p:spPr>
          <a:xfrm>
            <a:off x="4724760" y="5594935"/>
            <a:ext cx="260039" cy="239443"/>
          </a:xfrm>
          <a:prstGeom prst="flowChartConnector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kumimoji="1" lang="ja-JP" altLang="en-US"/>
          </a:p>
        </p:txBody>
      </p:sp>
      <p:sp>
        <p:nvSpPr>
          <p:cNvPr id="35" name="フローチャート: 結合子 34">
            <a:extLst>
              <a:ext uri="{FF2B5EF4-FFF2-40B4-BE49-F238E27FC236}">
                <a16:creationId xmlns:a16="http://schemas.microsoft.com/office/drawing/2014/main" id="{11CFB782-0886-44FE-8CC2-811DE9790B60}"/>
              </a:ext>
            </a:extLst>
          </p:cNvPr>
          <p:cNvSpPr/>
          <p:nvPr/>
        </p:nvSpPr>
        <p:spPr>
          <a:xfrm>
            <a:off x="5100429" y="5270959"/>
            <a:ext cx="260039" cy="239443"/>
          </a:xfrm>
          <a:prstGeom prst="flowChartConnector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kumimoji="1" lang="ja-JP" altLang="en-US"/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356ED5AA-1C97-4E44-A3CC-624E953580DF}"/>
              </a:ext>
            </a:extLst>
          </p:cNvPr>
          <p:cNvSpPr txBox="1"/>
          <p:nvPr/>
        </p:nvSpPr>
        <p:spPr>
          <a:xfrm>
            <a:off x="992904" y="4541592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ja-JP" sz="2400" dirty="0">
                <a:latin typeface="Times New Roman" panose="02020603050405020304" pitchFamily="18" charset="0"/>
              </a:rPr>
              <a:t>0</a:t>
            </a:r>
            <a:endParaRPr kumimoji="1" lang="ja-JP" altLang="en-US" sz="2400" dirty="0">
              <a:latin typeface="Times New Roman" panose="02020603050405020304" pitchFamily="18" charset="0"/>
            </a:endParaRPr>
          </a:p>
        </p:txBody>
      </p:sp>
      <p:cxnSp>
        <p:nvCxnSpPr>
          <p:cNvPr id="37" name="直線矢印コネクタ 36">
            <a:extLst>
              <a:ext uri="{FF2B5EF4-FFF2-40B4-BE49-F238E27FC236}">
                <a16:creationId xmlns:a16="http://schemas.microsoft.com/office/drawing/2014/main" id="{71363B43-A5B2-4DEC-AC7A-7A67C6B96225}"/>
              </a:ext>
            </a:extLst>
          </p:cNvPr>
          <p:cNvCxnSpPr>
            <a:cxnSpLocks/>
          </p:cNvCxnSpPr>
          <p:nvPr/>
        </p:nvCxnSpPr>
        <p:spPr>
          <a:xfrm flipV="1">
            <a:off x="6579312" y="3415052"/>
            <a:ext cx="0" cy="273481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矢印コネクタ 37">
            <a:extLst>
              <a:ext uri="{FF2B5EF4-FFF2-40B4-BE49-F238E27FC236}">
                <a16:creationId xmlns:a16="http://schemas.microsoft.com/office/drawing/2014/main" id="{67589BFE-A140-411D-BA8A-75D3B4CC1FA7}"/>
              </a:ext>
            </a:extLst>
          </p:cNvPr>
          <p:cNvCxnSpPr>
            <a:cxnSpLocks/>
          </p:cNvCxnSpPr>
          <p:nvPr/>
        </p:nvCxnSpPr>
        <p:spPr>
          <a:xfrm>
            <a:off x="6545756" y="6149863"/>
            <a:ext cx="4723002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54C2DE0B-8FDA-4CE3-ABE0-B65A6B15BEA7}"/>
              </a:ext>
            </a:extLst>
          </p:cNvPr>
          <p:cNvSpPr txBox="1"/>
          <p:nvPr/>
        </p:nvSpPr>
        <p:spPr>
          <a:xfrm rot="16200000">
            <a:off x="5706463" y="3742845"/>
            <a:ext cx="12105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ja-JP" altLang="en-US" sz="2000" dirty="0">
                <a:latin typeface="Times New Roman" panose="02020603050405020304" pitchFamily="18" charset="0"/>
              </a:rPr>
              <a:t>対数残差</a:t>
            </a:r>
          </a:p>
        </p:txBody>
      </p: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AB08BC5B-BCAA-4B85-A940-26E4F6F3E5E5}"/>
              </a:ext>
            </a:extLst>
          </p:cNvPr>
          <p:cNvSpPr txBox="1"/>
          <p:nvPr/>
        </p:nvSpPr>
        <p:spPr>
          <a:xfrm>
            <a:off x="10535224" y="5742486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000" dirty="0">
                <a:latin typeface="Times New Roman" panose="02020603050405020304" pitchFamily="18" charset="0"/>
              </a:rPr>
              <a:t>時系列</a:t>
            </a:r>
          </a:p>
        </p:txBody>
      </p:sp>
      <p:cxnSp>
        <p:nvCxnSpPr>
          <p:cNvPr id="41" name="直線コネクタ 40">
            <a:extLst>
              <a:ext uri="{FF2B5EF4-FFF2-40B4-BE49-F238E27FC236}">
                <a16:creationId xmlns:a16="http://schemas.microsoft.com/office/drawing/2014/main" id="{1CC897DF-57F7-4D6C-97BE-9F929AECF86A}"/>
              </a:ext>
            </a:extLst>
          </p:cNvPr>
          <p:cNvCxnSpPr>
            <a:cxnSpLocks/>
          </p:cNvCxnSpPr>
          <p:nvPr/>
        </p:nvCxnSpPr>
        <p:spPr>
          <a:xfrm>
            <a:off x="6545756" y="4782457"/>
            <a:ext cx="4288347" cy="0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フローチャート: 結合子 41">
            <a:extLst>
              <a:ext uri="{FF2B5EF4-FFF2-40B4-BE49-F238E27FC236}">
                <a16:creationId xmlns:a16="http://schemas.microsoft.com/office/drawing/2014/main" id="{AB375101-B736-422B-8255-990945182BDE}"/>
              </a:ext>
            </a:extLst>
          </p:cNvPr>
          <p:cNvSpPr/>
          <p:nvPr/>
        </p:nvSpPr>
        <p:spPr>
          <a:xfrm>
            <a:off x="7106045" y="4404632"/>
            <a:ext cx="260039" cy="239443"/>
          </a:xfrm>
          <a:prstGeom prst="flowChartConnector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kumimoji="1" lang="ja-JP" altLang="en-US"/>
          </a:p>
        </p:txBody>
      </p:sp>
      <p:sp>
        <p:nvSpPr>
          <p:cNvPr id="43" name="フローチャート: 結合子 42">
            <a:extLst>
              <a:ext uri="{FF2B5EF4-FFF2-40B4-BE49-F238E27FC236}">
                <a16:creationId xmlns:a16="http://schemas.microsoft.com/office/drawing/2014/main" id="{4361D94F-C011-46CA-AF2E-07337FCCD0EB}"/>
              </a:ext>
            </a:extLst>
          </p:cNvPr>
          <p:cNvSpPr/>
          <p:nvPr/>
        </p:nvSpPr>
        <p:spPr>
          <a:xfrm>
            <a:off x="8533977" y="4948895"/>
            <a:ext cx="260039" cy="239443"/>
          </a:xfrm>
          <a:prstGeom prst="flowChartConnector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kumimoji="1" lang="ja-JP" altLang="en-US"/>
          </a:p>
        </p:txBody>
      </p:sp>
      <p:sp>
        <p:nvSpPr>
          <p:cNvPr id="44" name="フローチャート: 結合子 43">
            <a:extLst>
              <a:ext uri="{FF2B5EF4-FFF2-40B4-BE49-F238E27FC236}">
                <a16:creationId xmlns:a16="http://schemas.microsoft.com/office/drawing/2014/main" id="{11423ACC-651C-4CA2-8E70-CEEFB84FFA0F}"/>
              </a:ext>
            </a:extLst>
          </p:cNvPr>
          <p:cNvSpPr/>
          <p:nvPr/>
        </p:nvSpPr>
        <p:spPr>
          <a:xfrm>
            <a:off x="7461091" y="4663619"/>
            <a:ext cx="260039" cy="239443"/>
          </a:xfrm>
          <a:prstGeom prst="flowChartConnector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kumimoji="1" lang="ja-JP" altLang="en-US"/>
          </a:p>
        </p:txBody>
      </p:sp>
      <p:sp>
        <p:nvSpPr>
          <p:cNvPr id="45" name="フローチャート: 結合子 44">
            <a:extLst>
              <a:ext uri="{FF2B5EF4-FFF2-40B4-BE49-F238E27FC236}">
                <a16:creationId xmlns:a16="http://schemas.microsoft.com/office/drawing/2014/main" id="{642FAD19-7CA8-4228-AD72-C79632853DEB}"/>
              </a:ext>
            </a:extLst>
          </p:cNvPr>
          <p:cNvSpPr/>
          <p:nvPr/>
        </p:nvSpPr>
        <p:spPr>
          <a:xfrm>
            <a:off x="6797581" y="4424981"/>
            <a:ext cx="260039" cy="239443"/>
          </a:xfrm>
          <a:prstGeom prst="flowChartConnector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kumimoji="1" lang="ja-JP" altLang="en-US"/>
          </a:p>
        </p:txBody>
      </p:sp>
      <p:sp>
        <p:nvSpPr>
          <p:cNvPr id="46" name="フローチャート: 結合子 45">
            <a:extLst>
              <a:ext uri="{FF2B5EF4-FFF2-40B4-BE49-F238E27FC236}">
                <a16:creationId xmlns:a16="http://schemas.microsoft.com/office/drawing/2014/main" id="{DF041051-92FF-4166-B92E-D2B1A5E41BB5}"/>
              </a:ext>
            </a:extLst>
          </p:cNvPr>
          <p:cNvSpPr/>
          <p:nvPr/>
        </p:nvSpPr>
        <p:spPr>
          <a:xfrm>
            <a:off x="7834307" y="4838771"/>
            <a:ext cx="260039" cy="239443"/>
          </a:xfrm>
          <a:prstGeom prst="flowChartConnector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kumimoji="1" lang="ja-JP" altLang="en-US"/>
          </a:p>
        </p:txBody>
      </p:sp>
      <p:sp>
        <p:nvSpPr>
          <p:cNvPr id="47" name="フローチャート: 結合子 46">
            <a:extLst>
              <a:ext uri="{FF2B5EF4-FFF2-40B4-BE49-F238E27FC236}">
                <a16:creationId xmlns:a16="http://schemas.microsoft.com/office/drawing/2014/main" id="{17E2528F-E111-47BE-B820-2875D5A94268}"/>
              </a:ext>
            </a:extLst>
          </p:cNvPr>
          <p:cNvSpPr/>
          <p:nvPr/>
        </p:nvSpPr>
        <p:spPr>
          <a:xfrm>
            <a:off x="8224709" y="4523274"/>
            <a:ext cx="260039" cy="239443"/>
          </a:xfrm>
          <a:prstGeom prst="flowChartConnector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kumimoji="1" lang="ja-JP" altLang="en-US"/>
          </a:p>
        </p:txBody>
      </p:sp>
      <p:sp>
        <p:nvSpPr>
          <p:cNvPr id="48" name="フローチャート: 結合子 47">
            <a:extLst>
              <a:ext uri="{FF2B5EF4-FFF2-40B4-BE49-F238E27FC236}">
                <a16:creationId xmlns:a16="http://schemas.microsoft.com/office/drawing/2014/main" id="{68821C79-6AC0-44E5-840D-92002ECD85E6}"/>
              </a:ext>
            </a:extLst>
          </p:cNvPr>
          <p:cNvSpPr/>
          <p:nvPr/>
        </p:nvSpPr>
        <p:spPr>
          <a:xfrm>
            <a:off x="8914293" y="4421447"/>
            <a:ext cx="260039" cy="239443"/>
          </a:xfrm>
          <a:prstGeom prst="flowChartConnector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kumimoji="1" lang="ja-JP" altLang="en-US"/>
          </a:p>
        </p:txBody>
      </p:sp>
      <p:sp>
        <p:nvSpPr>
          <p:cNvPr id="49" name="フローチャート: 結合子 48">
            <a:extLst>
              <a:ext uri="{FF2B5EF4-FFF2-40B4-BE49-F238E27FC236}">
                <a16:creationId xmlns:a16="http://schemas.microsoft.com/office/drawing/2014/main" id="{0FE8C734-3198-4ACD-8A47-E5963FA6680E}"/>
              </a:ext>
            </a:extLst>
          </p:cNvPr>
          <p:cNvSpPr/>
          <p:nvPr/>
        </p:nvSpPr>
        <p:spPr>
          <a:xfrm>
            <a:off x="9273987" y="4573259"/>
            <a:ext cx="260039" cy="239443"/>
          </a:xfrm>
          <a:prstGeom prst="flowChartConnector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kumimoji="1" lang="ja-JP" altLang="en-US"/>
          </a:p>
        </p:txBody>
      </p:sp>
      <p:sp>
        <p:nvSpPr>
          <p:cNvPr id="50" name="フローチャート: 結合子 49">
            <a:extLst>
              <a:ext uri="{FF2B5EF4-FFF2-40B4-BE49-F238E27FC236}">
                <a16:creationId xmlns:a16="http://schemas.microsoft.com/office/drawing/2014/main" id="{96CA8A9C-D9D9-4B35-A7DD-78752AD00DEA}"/>
              </a:ext>
            </a:extLst>
          </p:cNvPr>
          <p:cNvSpPr/>
          <p:nvPr/>
        </p:nvSpPr>
        <p:spPr>
          <a:xfrm>
            <a:off x="9619306" y="4738609"/>
            <a:ext cx="260039" cy="239443"/>
          </a:xfrm>
          <a:prstGeom prst="flowChartConnector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kumimoji="1" lang="ja-JP" altLang="en-US"/>
          </a:p>
        </p:txBody>
      </p:sp>
      <p:sp>
        <p:nvSpPr>
          <p:cNvPr id="51" name="フローチャート: 結合子 50">
            <a:extLst>
              <a:ext uri="{FF2B5EF4-FFF2-40B4-BE49-F238E27FC236}">
                <a16:creationId xmlns:a16="http://schemas.microsoft.com/office/drawing/2014/main" id="{E66B23B8-A8B5-4F4B-97F6-1DC6132AFF57}"/>
              </a:ext>
            </a:extLst>
          </p:cNvPr>
          <p:cNvSpPr/>
          <p:nvPr/>
        </p:nvSpPr>
        <p:spPr>
          <a:xfrm>
            <a:off x="9998262" y="5041062"/>
            <a:ext cx="260039" cy="239443"/>
          </a:xfrm>
          <a:prstGeom prst="flowChartConnector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kumimoji="1" lang="ja-JP" altLang="en-US"/>
          </a:p>
        </p:txBody>
      </p:sp>
      <p:sp>
        <p:nvSpPr>
          <p:cNvPr id="52" name="フローチャート: 結合子 51">
            <a:extLst>
              <a:ext uri="{FF2B5EF4-FFF2-40B4-BE49-F238E27FC236}">
                <a16:creationId xmlns:a16="http://schemas.microsoft.com/office/drawing/2014/main" id="{8CEC060A-E6A5-40AE-89B6-1DAB01F40E17}"/>
              </a:ext>
            </a:extLst>
          </p:cNvPr>
          <p:cNvSpPr/>
          <p:nvPr/>
        </p:nvSpPr>
        <p:spPr>
          <a:xfrm>
            <a:off x="10373931" y="4717086"/>
            <a:ext cx="260039" cy="239443"/>
          </a:xfrm>
          <a:prstGeom prst="flowChartConnector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kumimoji="1" lang="ja-JP" altLang="en-US"/>
          </a:p>
        </p:txBody>
      </p:sp>
      <p:sp>
        <p:nvSpPr>
          <p:cNvPr id="53" name="テキスト ボックス 52">
            <a:extLst>
              <a:ext uri="{FF2B5EF4-FFF2-40B4-BE49-F238E27FC236}">
                <a16:creationId xmlns:a16="http://schemas.microsoft.com/office/drawing/2014/main" id="{C04175D6-7AF4-4BCC-B425-05E7D968BD8F}"/>
              </a:ext>
            </a:extLst>
          </p:cNvPr>
          <p:cNvSpPr txBox="1"/>
          <p:nvPr/>
        </p:nvSpPr>
        <p:spPr>
          <a:xfrm>
            <a:off x="6266406" y="4557210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ja-JP" sz="2400" dirty="0">
                <a:latin typeface="Times New Roman" panose="02020603050405020304" pitchFamily="18" charset="0"/>
              </a:rPr>
              <a:t>0</a:t>
            </a:r>
            <a:endParaRPr kumimoji="1" lang="ja-JP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10239439-FB83-4253-AEEB-F7A1950CAA96}"/>
              </a:ext>
            </a:extLst>
          </p:cNvPr>
          <p:cNvSpPr txBox="1"/>
          <p:nvPr/>
        </p:nvSpPr>
        <p:spPr>
          <a:xfrm>
            <a:off x="1271277" y="5655094"/>
            <a:ext cx="12827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2800" dirty="0">
                <a:latin typeface="Times New Roman" panose="02020603050405020304" pitchFamily="18" charset="0"/>
              </a:rPr>
              <a:t>CPUE1</a:t>
            </a:r>
            <a:endParaRPr kumimoji="1" lang="ja-JP" altLang="en-US" sz="2800" dirty="0">
              <a:latin typeface="Times New Roman" panose="02020603050405020304" pitchFamily="18" charset="0"/>
            </a:endParaRPr>
          </a:p>
        </p:txBody>
      </p:sp>
      <p:sp>
        <p:nvSpPr>
          <p:cNvPr id="54" name="テキスト ボックス 53">
            <a:extLst>
              <a:ext uri="{FF2B5EF4-FFF2-40B4-BE49-F238E27FC236}">
                <a16:creationId xmlns:a16="http://schemas.microsoft.com/office/drawing/2014/main" id="{66065472-A8A9-4A6E-96A7-42D05DFA90C5}"/>
              </a:ext>
            </a:extLst>
          </p:cNvPr>
          <p:cNvSpPr txBox="1"/>
          <p:nvPr/>
        </p:nvSpPr>
        <p:spPr>
          <a:xfrm>
            <a:off x="6533565" y="5671625"/>
            <a:ext cx="12827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2800" dirty="0">
                <a:latin typeface="Times New Roman" panose="02020603050405020304" pitchFamily="18" charset="0"/>
              </a:rPr>
              <a:t>CPUE2</a:t>
            </a:r>
            <a:endParaRPr kumimoji="1" lang="ja-JP" altLang="en-US" sz="2800" dirty="0">
              <a:latin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E38127DC-ACF0-427B-8919-A0A402DBE311}"/>
                  </a:ext>
                </a:extLst>
              </p:cNvPr>
              <p:cNvSpPr txBox="1"/>
              <p:nvPr/>
            </p:nvSpPr>
            <p:spPr>
              <a:xfrm>
                <a:off x="3451937" y="2652213"/>
                <a:ext cx="1617174" cy="58477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ja-JP" altLang="en-US" sz="3200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ja-JP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ja-JP" altLang="en-US" sz="3200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ja-JP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ja-JP" altLang="en-US" sz="3200" dirty="0">
                  <a:latin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E38127DC-ACF0-427B-8919-A0A402DBE3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1937" y="2652213"/>
                <a:ext cx="1617174" cy="5847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796662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algn="l">
          <a:defRPr sz="2800" dirty="0" smtClean="0">
            <a:latin typeface="Times New Roman" panose="02020603050405020304" pitchFamily="18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1346</TotalTime>
  <Words>778</Words>
  <Application>Microsoft Office PowerPoint</Application>
  <PresentationFormat>ワイド画面</PresentationFormat>
  <Paragraphs>146</Paragraphs>
  <Slides>17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17</vt:i4>
      </vt:variant>
    </vt:vector>
  </HeadingPairs>
  <TitlesOfParts>
    <vt:vector size="23" baseType="lpstr">
      <vt:lpstr>ＭＳ ゴシック</vt:lpstr>
      <vt:lpstr>游ゴシック</vt:lpstr>
      <vt:lpstr>Arial</vt:lpstr>
      <vt:lpstr>Cambria Math</vt:lpstr>
      <vt:lpstr>Times New Roman</vt:lpstr>
      <vt:lpstr>Office テーマ</vt:lpstr>
      <vt:lpstr>VPAのモデル診断　概要編 </vt:lpstr>
      <vt:lpstr>実際にVPAで資源解析をしてみた…</vt:lpstr>
      <vt:lpstr>そこで、モデル診断！</vt:lpstr>
      <vt:lpstr>本発表の内容</vt:lpstr>
      <vt:lpstr>料理だと味見</vt:lpstr>
      <vt:lpstr>モデル診断の種類① －残差プロット</vt:lpstr>
      <vt:lpstr>モデル診断の種類① －残差プロット</vt:lpstr>
      <vt:lpstr>モデル診断の種類① －残差プロット</vt:lpstr>
      <vt:lpstr>モデル診断の種類① －残差プロット</vt:lpstr>
      <vt:lpstr>モデル診断の種類② －レトロスペクティブ解析</vt:lpstr>
      <vt:lpstr>モデル診断の種類③ －ジッター解析</vt:lpstr>
      <vt:lpstr>モデル診断の種類③ －ジッター解析</vt:lpstr>
      <vt:lpstr>モデル診断の種類④ －感度分析</vt:lpstr>
      <vt:lpstr>モデル診断の種類⑤ －ジャックナイフ法</vt:lpstr>
      <vt:lpstr>モデル診断の種類⑥ －ブートストラップ法</vt:lpstr>
      <vt:lpstr>(海外)資源評価結果のリジェクトも</vt:lpstr>
      <vt:lpstr>参考資料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令和2年度資源管理研修会  VPAのモデル診断</dc:title>
  <dc:creator>濵邉 昂平</dc:creator>
  <cp:lastModifiedBy>hamabe.kaiyodai@gmail.com</cp:lastModifiedBy>
  <cp:revision>56</cp:revision>
  <dcterms:created xsi:type="dcterms:W3CDTF">2020-11-20T03:10:28Z</dcterms:created>
  <dcterms:modified xsi:type="dcterms:W3CDTF">2020-12-21T05:00:49Z</dcterms:modified>
</cp:coreProperties>
</file>